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C7C62C-6075-426B-B9CE-B65FA7FF71B9}">
          <p14:sldIdLst>
            <p14:sldId id="256"/>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896"/>
    <a:srgbClr val="EB752B"/>
    <a:srgbClr val="F1F1F1"/>
    <a:srgbClr val="C6D4DF"/>
    <a:srgbClr val="F3F0ED"/>
    <a:srgbClr val="E1DAD2"/>
    <a:srgbClr val="FEFEFE"/>
    <a:srgbClr val="C1C9CD"/>
    <a:srgbClr val="7C96A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138"/>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29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10/30/2019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D53F6-F805-43E7-AAC9-D52D12C7DA6D}" type="datetimeFigureOut">
              <a:rPr lang="ru-RU" smtClean="0"/>
              <a:pPr/>
              <a:t>30.10.2019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F46D9-6C06-4E9F-B328-18E3C2F9043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u.wikipedia.org/wiki/%D0%93%D0%B0%D1%81%D1%82%D0%B5%D0%BB%D0%BB%D0%BE,_%D0%9D%D0%B8%D0%BA%D0%BE%D0%BB%D0%B0%D0%B9_%D0%A4%D1%80%D0%B0%D0%BD%D1%86%D0%B5%D0%B2%D0%B8%D1%8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Ребята, добрый</a:t>
            </a:r>
            <a:r>
              <a:rPr lang="ru-RU" baseline="0" dirty="0" smtClean="0"/>
              <a:t> день! 3 августа я прочитала такую заметку в газете. О чем эта статья? (отвечают)</a:t>
            </a:r>
          </a:p>
          <a:p>
            <a:r>
              <a:rPr lang="ru-RU" baseline="0" dirty="0" smtClean="0"/>
              <a:t>А все слова в этой статье вам понятны? Что такое ГТО? Хотите узнать, ( Узнать больше)?</a:t>
            </a:r>
          </a:p>
          <a:p>
            <a:r>
              <a:rPr lang="ru-RU" baseline="0" dirty="0" smtClean="0"/>
              <a:t>Тогда нам сегодня придется отправиться в путешествие. Мы разделимся на 5 команд, старайтесь распределиться так, чтобы в команде были и мальчики, и девочки. </a:t>
            </a:r>
          </a:p>
          <a:p>
            <a:r>
              <a:rPr lang="ru-RU" baseline="0" dirty="0" smtClean="0"/>
              <a:t>А теперь  отправимся собирать информацию о ГТО. Для этого каждая команда будет идти своим маршрутом, останавливаться будете на указанных станциях, там вам будут предложены задания, старательно их выполняйте, ведь вы заработаете не только баллы для своей команды, но и получите </a:t>
            </a:r>
            <a:r>
              <a:rPr lang="ru-RU" baseline="0" dirty="0" err="1" smtClean="0"/>
              <a:t>покетмод</a:t>
            </a:r>
            <a:r>
              <a:rPr lang="ru-RU" baseline="0" dirty="0" smtClean="0"/>
              <a:t> о ГТО. Внимательно изучайте все, что там написано, всего Вы должны заработать 5 </a:t>
            </a:r>
            <a:r>
              <a:rPr lang="ru-RU" baseline="0" dirty="0" err="1" smtClean="0"/>
              <a:t>покетмодов</a:t>
            </a:r>
            <a:r>
              <a:rPr lang="ru-RU" baseline="0" dirty="0" smtClean="0"/>
              <a:t> и все их прочитать, потому что  на последней станции вас ожидает викторина, где соревноваться будут уже все 5 команд, кто быстрее ответит. Ну что же, все инструкции получены: в путь!</a:t>
            </a:r>
            <a:endParaRPr lang="ru-RU" dirty="0"/>
          </a:p>
        </p:txBody>
      </p:sp>
      <p:sp>
        <p:nvSpPr>
          <p:cNvPr id="4" name="Номер слайда 3"/>
          <p:cNvSpPr>
            <a:spLocks noGrp="1"/>
          </p:cNvSpPr>
          <p:nvPr>
            <p:ph type="sldNum" sz="quarter" idx="10"/>
          </p:nvPr>
        </p:nvSpPr>
        <p:spPr/>
        <p:txBody>
          <a:bodyPr/>
          <a:lstStyle/>
          <a:p>
            <a:fld id="{7D1B1E6D-A673-43A0-BEA7-28615572A34C}"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Подтягивание на высокой перекладине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выполняется из ИП: вис хватом сверху, кисти рук на ширине плеч, руки, туловище и ноги выпрямлены, ноги не касаются пола, ступни вместе.</a:t>
            </a:r>
          </a:p>
          <a:p>
            <a:r>
              <a:rPr lang="ru-RU" sz="1200" kern="1200" dirty="0" smtClean="0">
                <a:solidFill>
                  <a:schemeClr val="tx1"/>
                </a:solidFill>
                <a:latin typeface="+mn-lt"/>
                <a:ea typeface="+mn-ea"/>
                <a:cs typeface="+mn-cs"/>
              </a:rPr>
              <a:t>Участник подтягивается так, чтобы подбородок пересек верхнюю линию грифа перекладины, затем опускается в вис и продолжает выполнение упражнения. Засчитывается количество правильно выполненных подтягиваний, фиксируемых счетом судьи.</a:t>
            </a:r>
          </a:p>
          <a:p>
            <a:r>
              <a:rPr lang="ru-RU" sz="1200" kern="1200" dirty="0" smtClean="0">
                <a:solidFill>
                  <a:schemeClr val="tx1"/>
                </a:solidFill>
                <a:latin typeface="+mn-lt"/>
                <a:ea typeface="+mn-ea"/>
                <a:cs typeface="+mn-cs"/>
              </a:rPr>
              <a:t>Ошибки:</a:t>
            </a:r>
          </a:p>
          <a:p>
            <a:r>
              <a:rPr lang="ru-RU" sz="1200" kern="1200" dirty="0" smtClean="0">
                <a:solidFill>
                  <a:schemeClr val="tx1"/>
                </a:solidFill>
                <a:latin typeface="+mn-lt"/>
                <a:ea typeface="+mn-ea"/>
                <a:cs typeface="+mn-cs"/>
              </a:rPr>
              <a:t>1) подтягивание рывками или с махами ног (туловища);</a:t>
            </a:r>
          </a:p>
          <a:p>
            <a:r>
              <a:rPr lang="ru-RU" sz="1200" kern="1200" dirty="0" smtClean="0">
                <a:solidFill>
                  <a:schemeClr val="tx1"/>
                </a:solidFill>
                <a:latin typeface="+mn-lt"/>
                <a:ea typeface="+mn-ea"/>
                <a:cs typeface="+mn-cs"/>
              </a:rPr>
              <a:t>2) подбородок не поднялся выше грифа перекладины;</a:t>
            </a:r>
          </a:p>
          <a:p>
            <a:r>
              <a:rPr lang="ru-RU" sz="1200" kern="1200" dirty="0" smtClean="0">
                <a:solidFill>
                  <a:schemeClr val="tx1"/>
                </a:solidFill>
                <a:latin typeface="+mn-lt"/>
                <a:ea typeface="+mn-ea"/>
                <a:cs typeface="+mn-cs"/>
              </a:rPr>
              <a:t>3) отсутствие фиксации на 0,5 сек. ИП;</a:t>
            </a:r>
          </a:p>
          <a:p>
            <a:r>
              <a:rPr lang="ru-RU" sz="1200" kern="1200" dirty="0" smtClean="0">
                <a:solidFill>
                  <a:schemeClr val="tx1"/>
                </a:solidFill>
                <a:latin typeface="+mn-lt"/>
                <a:ea typeface="+mn-ea"/>
                <a:cs typeface="+mn-cs"/>
              </a:rPr>
              <a:t>3) разновременное сгибание рук.</a:t>
            </a:r>
          </a:p>
          <a:p>
            <a:endParaRPr lang="ru-RU" dirty="0"/>
          </a:p>
        </p:txBody>
      </p:sp>
      <p:sp>
        <p:nvSpPr>
          <p:cNvPr id="4" name="Номер слайда 3"/>
          <p:cNvSpPr>
            <a:spLocks noGrp="1"/>
          </p:cNvSpPr>
          <p:nvPr>
            <p:ph type="sldNum" sz="quarter" idx="10"/>
          </p:nvPr>
        </p:nvSpPr>
        <p:spPr/>
        <p:txBody>
          <a:bodyPr/>
          <a:lstStyle/>
          <a:p>
            <a:fld id="{7D1B1E6D-A673-43A0-BEA7-28615572A34C}"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22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Сгибание и разгибание рук в упоре лежа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выполняется из ИП: упор лежа на полу, руки на ширине плеч, кисти вперед, локти разведены не более 45 градусов, плечи, туловище и ноги составляют прямую линию. Стопы упираются в пол без опоры.</a:t>
            </a:r>
          </a:p>
          <a:p>
            <a:r>
              <a:rPr lang="ru-RU" sz="1200" kern="1200" dirty="0" smtClean="0">
                <a:solidFill>
                  <a:schemeClr val="tx1"/>
                </a:solidFill>
                <a:latin typeface="+mn-lt"/>
                <a:ea typeface="+mn-ea"/>
                <a:cs typeface="+mn-cs"/>
              </a:rPr>
              <a:t>Сгибая руки, необходимо коснуться грудью пола (или платформы высотой  5 см), затем, разгибая руки, вернуться в ИП и, зафиксировав его на 0,5 сек., продолжить выполнение упражнения.</a:t>
            </a:r>
          </a:p>
          <a:p>
            <a:r>
              <a:rPr lang="ru-RU" sz="1200" kern="1200" dirty="0" smtClean="0">
                <a:solidFill>
                  <a:schemeClr val="tx1"/>
                </a:solidFill>
                <a:latin typeface="+mn-lt"/>
                <a:ea typeface="+mn-ea"/>
                <a:cs typeface="+mn-cs"/>
              </a:rPr>
              <a:t>Засчитывается количество правильно выполненных сгибаний и разгибаний рук, фиксируемых счетом судьи.</a:t>
            </a:r>
          </a:p>
          <a:p>
            <a:r>
              <a:rPr lang="ru-RU" sz="1200" kern="1200" dirty="0" smtClean="0">
                <a:solidFill>
                  <a:schemeClr val="tx1"/>
                </a:solidFill>
                <a:latin typeface="+mn-lt"/>
                <a:ea typeface="+mn-ea"/>
                <a:cs typeface="+mn-cs"/>
              </a:rPr>
              <a:t>Ошибки:</a:t>
            </a:r>
          </a:p>
          <a:p>
            <a:r>
              <a:rPr lang="ru-RU" sz="1200" kern="1200" dirty="0" smtClean="0">
                <a:solidFill>
                  <a:schemeClr val="tx1"/>
                </a:solidFill>
                <a:latin typeface="+mn-lt"/>
                <a:ea typeface="+mn-ea"/>
                <a:cs typeface="+mn-cs"/>
              </a:rPr>
              <a:t>1) касание пола коленями, бедрами, тазом;</a:t>
            </a:r>
          </a:p>
          <a:p>
            <a:r>
              <a:rPr lang="ru-RU" sz="1200" kern="1200" dirty="0" smtClean="0">
                <a:solidFill>
                  <a:schemeClr val="tx1"/>
                </a:solidFill>
                <a:latin typeface="+mn-lt"/>
                <a:ea typeface="+mn-ea"/>
                <a:cs typeface="+mn-cs"/>
              </a:rPr>
              <a:t>2) нарушение прямой линии "плечи - туловище - ноги";</a:t>
            </a:r>
          </a:p>
          <a:p>
            <a:r>
              <a:rPr lang="ru-RU" sz="1200" kern="1200" dirty="0" smtClean="0">
                <a:solidFill>
                  <a:schemeClr val="tx1"/>
                </a:solidFill>
                <a:latin typeface="+mn-lt"/>
                <a:ea typeface="+mn-ea"/>
                <a:cs typeface="+mn-cs"/>
              </a:rPr>
              <a:t>3) отсутствие фиксации на 0,5 сек. ИП;</a:t>
            </a:r>
          </a:p>
          <a:p>
            <a:r>
              <a:rPr lang="ru-RU" sz="1200" kern="1200" dirty="0" smtClean="0">
                <a:solidFill>
                  <a:schemeClr val="tx1"/>
                </a:solidFill>
                <a:latin typeface="+mn-lt"/>
                <a:ea typeface="+mn-ea"/>
                <a:cs typeface="+mn-cs"/>
              </a:rPr>
              <a:t>4) разновременное разгибание рук.</a:t>
            </a:r>
          </a:p>
          <a:p>
            <a:endParaRPr lang="ru-RU" dirty="0"/>
          </a:p>
        </p:txBody>
      </p:sp>
      <p:sp>
        <p:nvSpPr>
          <p:cNvPr id="4" name="Номер слайда 3"/>
          <p:cNvSpPr>
            <a:spLocks noGrp="1"/>
          </p:cNvSpPr>
          <p:nvPr>
            <p:ph type="sldNum" sz="quarter" idx="10"/>
          </p:nvPr>
        </p:nvSpPr>
        <p:spPr/>
        <p:txBody>
          <a:bodyPr/>
          <a:lstStyle/>
          <a:p>
            <a:fld id="{7D1B1E6D-A673-43A0-BEA7-28615572A34C}"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Наклон вперед из положения стоя с прямыми ногами выполняется из ИП: стоя на полу или гимнастической скамье, ноги выпрямлены в коленях, ступни ног расположены параллельно на ширине 10 - 15 см.</a:t>
            </a:r>
          </a:p>
          <a:p>
            <a:r>
              <a:rPr lang="ru-RU" sz="1200" kern="1200" dirty="0" smtClean="0">
                <a:solidFill>
                  <a:schemeClr val="tx1"/>
                </a:solidFill>
                <a:latin typeface="+mn-lt"/>
                <a:ea typeface="+mn-ea"/>
                <a:cs typeface="+mn-cs"/>
              </a:rPr>
              <a:t>При выполнении испытания (теста) на полу участник по команде выполняет два предварительных наклона. При третьем наклоне касается пола пальцами или ладонями двух рук и фиксирует результат в течение 2 сек.</a:t>
            </a:r>
          </a:p>
          <a:p>
            <a:r>
              <a:rPr lang="ru-RU" sz="1200" kern="1200" dirty="0" smtClean="0">
                <a:solidFill>
                  <a:schemeClr val="tx1"/>
                </a:solidFill>
                <a:latin typeface="+mn-lt"/>
                <a:ea typeface="+mn-ea"/>
                <a:cs typeface="+mn-cs"/>
              </a:rPr>
              <a:t>При выполнении испытания (теста) на гимнастической скамье по команде участник выполняет два предварительных наклона, скользя пальцами рук по линейке измерения. При третьем наклоне участник максимально сгибается и фиксирует результат в течение 2 сек. Величина гибкости измеряется в сантиметрах. Результат выше уровня гимнастической скамьи определяется знаком –, ниже - знаком +.</a:t>
            </a:r>
          </a:p>
          <a:p>
            <a:r>
              <a:rPr lang="ru-RU" sz="1200" kern="1200" dirty="0" smtClean="0">
                <a:solidFill>
                  <a:schemeClr val="tx1"/>
                </a:solidFill>
                <a:latin typeface="+mn-lt"/>
                <a:ea typeface="+mn-ea"/>
                <a:cs typeface="+mn-cs"/>
              </a:rPr>
              <a:t>Ошибки: </a:t>
            </a:r>
          </a:p>
          <a:p>
            <a:r>
              <a:rPr lang="ru-RU" sz="1200" kern="1200" dirty="0" smtClean="0">
                <a:solidFill>
                  <a:schemeClr val="tx1"/>
                </a:solidFill>
                <a:latin typeface="+mn-lt"/>
                <a:ea typeface="+mn-ea"/>
                <a:cs typeface="+mn-cs"/>
              </a:rPr>
              <a:t>1) сгибание ног в коленях; </a:t>
            </a:r>
          </a:p>
          <a:p>
            <a:r>
              <a:rPr lang="ru-RU" sz="1200" kern="1200" dirty="0" smtClean="0">
                <a:solidFill>
                  <a:schemeClr val="tx1"/>
                </a:solidFill>
                <a:latin typeface="+mn-lt"/>
                <a:ea typeface="+mn-ea"/>
                <a:cs typeface="+mn-cs"/>
              </a:rPr>
              <a:t>2) фиксация результата пальцами одной руки;</a:t>
            </a:r>
          </a:p>
          <a:p>
            <a:r>
              <a:rPr lang="ru-RU" sz="1200" kern="1200" dirty="0" smtClean="0">
                <a:solidFill>
                  <a:schemeClr val="tx1"/>
                </a:solidFill>
                <a:latin typeface="+mn-lt"/>
                <a:ea typeface="+mn-ea"/>
                <a:cs typeface="+mn-cs"/>
              </a:rPr>
              <a:t>3) отсутствие фиксации результата в течение 2 сек.</a:t>
            </a:r>
          </a:p>
          <a:p>
            <a:endParaRPr lang="ru-RU" dirty="0"/>
          </a:p>
        </p:txBody>
      </p:sp>
      <p:sp>
        <p:nvSpPr>
          <p:cNvPr id="4" name="Номер слайда 3"/>
          <p:cNvSpPr>
            <a:spLocks noGrp="1"/>
          </p:cNvSpPr>
          <p:nvPr>
            <p:ph type="sldNum" sz="quarter" idx="10"/>
          </p:nvPr>
        </p:nvSpPr>
        <p:spPr/>
        <p:txBody>
          <a:bodyPr/>
          <a:lstStyle/>
          <a:p>
            <a:fld id="{7D1B1E6D-A673-43A0-BEA7-28615572A34C}"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Подтягивание на низкой перекладине выполняется из ИП: вис лежа лицом вверх хватом сверху, кисти рук на ширине плеч, голова, туловище и ноги составляют прямую линию, пятки могут упираться в опору высотой до 4 см.</a:t>
            </a:r>
          </a:p>
          <a:p>
            <a:r>
              <a:rPr lang="ru-RU" sz="1200" kern="1200" dirty="0" smtClean="0">
                <a:solidFill>
                  <a:schemeClr val="tx1"/>
                </a:solidFill>
                <a:latin typeface="+mn-lt"/>
                <a:ea typeface="+mn-ea"/>
                <a:cs typeface="+mn-cs"/>
              </a:rPr>
              <a:t>Высота грифа перекладины для участников </a:t>
            </a:r>
            <a:r>
              <a:rPr lang="en-US" sz="1200" kern="1200" dirty="0" smtClean="0">
                <a:solidFill>
                  <a:schemeClr val="tx1"/>
                </a:solidFill>
                <a:latin typeface="+mn-lt"/>
                <a:ea typeface="+mn-ea"/>
                <a:cs typeface="+mn-cs"/>
              </a:rPr>
              <a:t>I</a:t>
            </a:r>
            <a:r>
              <a:rPr lang="ru-RU" sz="1200" kern="1200" dirty="0" smtClean="0">
                <a:solidFill>
                  <a:schemeClr val="tx1"/>
                </a:solidFill>
                <a:latin typeface="+mn-lt"/>
                <a:ea typeface="+mn-ea"/>
                <a:cs typeface="+mn-cs"/>
              </a:rPr>
              <a:t> - </a:t>
            </a:r>
            <a:r>
              <a:rPr lang="en-US" sz="1200" kern="1200" dirty="0" smtClean="0">
                <a:solidFill>
                  <a:schemeClr val="tx1"/>
                </a:solidFill>
                <a:latin typeface="+mn-lt"/>
                <a:ea typeface="+mn-ea"/>
                <a:cs typeface="+mn-cs"/>
              </a:rPr>
              <a:t>III</a:t>
            </a:r>
            <a:r>
              <a:rPr lang="ru-RU" sz="1200" kern="1200" dirty="0" smtClean="0">
                <a:solidFill>
                  <a:schemeClr val="tx1"/>
                </a:solidFill>
                <a:latin typeface="+mn-lt"/>
                <a:ea typeface="+mn-ea"/>
                <a:cs typeface="+mn-cs"/>
              </a:rPr>
              <a:t> ступеней - 90 см. Высота грифа перекладины для участников </a:t>
            </a:r>
            <a:r>
              <a:rPr lang="en-US" sz="1200" kern="1200" dirty="0" smtClean="0">
                <a:solidFill>
                  <a:schemeClr val="tx1"/>
                </a:solidFill>
                <a:latin typeface="+mn-lt"/>
                <a:ea typeface="+mn-ea"/>
                <a:cs typeface="+mn-cs"/>
              </a:rPr>
              <a:t>IV</a:t>
            </a:r>
            <a:r>
              <a:rPr lang="ru-RU" sz="1200" kern="1200" dirty="0" smtClean="0">
                <a:solidFill>
                  <a:schemeClr val="tx1"/>
                </a:solidFill>
                <a:latin typeface="+mn-lt"/>
                <a:ea typeface="+mn-ea"/>
                <a:cs typeface="+mn-cs"/>
              </a:rPr>
              <a:t> - </a:t>
            </a:r>
            <a:r>
              <a:rPr lang="en-US" sz="1200" kern="1200" dirty="0" smtClean="0">
                <a:solidFill>
                  <a:schemeClr val="tx1"/>
                </a:solidFill>
                <a:latin typeface="+mn-lt"/>
                <a:ea typeface="+mn-ea"/>
                <a:cs typeface="+mn-cs"/>
              </a:rPr>
              <a:t>IX</a:t>
            </a:r>
            <a:r>
              <a:rPr lang="ru-RU" sz="1200" kern="1200" dirty="0" smtClean="0">
                <a:solidFill>
                  <a:schemeClr val="tx1"/>
                </a:solidFill>
                <a:latin typeface="+mn-lt"/>
                <a:ea typeface="+mn-ea"/>
                <a:cs typeface="+mn-cs"/>
              </a:rPr>
              <a:t> ступеней - 110 см.</a:t>
            </a:r>
          </a:p>
          <a:p>
            <a:r>
              <a:rPr lang="ru-RU" sz="1200" kern="1200" dirty="0" smtClean="0">
                <a:solidFill>
                  <a:schemeClr val="tx1"/>
                </a:solidFill>
                <a:latin typeface="+mn-lt"/>
                <a:ea typeface="+mn-ea"/>
                <a:cs typeface="+mn-cs"/>
              </a:rPr>
              <a:t>Для того чтобы занять ИП, участник подходит к перекладине, берется за гриф хватом сверху, приседает под гриф и, держа голову прямо, ставит подбородок на гриф перекладины. После чего, не разгибая рук и не отрывая подбородка от перекладины, шагая вперед, выпрямляется так, чтобы голова, туловище и ноги составляли прямую линию. Помощник судьи подставляет опору под ноги участника. После этого участник выпрямляет руки и занимает ИП. Из ИП участник подтягивается до пересечения подбородком грифа перекладины, затем опускается в вис и, зафиксировав на 0,5 сек. ИП, продолжает выполнение упражнения.</a:t>
            </a:r>
          </a:p>
          <a:p>
            <a:r>
              <a:rPr lang="ru-RU" sz="1200" kern="1200" dirty="0" smtClean="0">
                <a:solidFill>
                  <a:schemeClr val="tx1"/>
                </a:solidFill>
                <a:latin typeface="+mn-lt"/>
                <a:ea typeface="+mn-ea"/>
                <a:cs typeface="+mn-cs"/>
              </a:rPr>
              <a:t>Засчитывается количество правильно выполненных подтягиваний, фиксируемых счетом судьи.</a:t>
            </a:r>
          </a:p>
          <a:p>
            <a:r>
              <a:rPr lang="ru-RU" sz="1200" kern="1200" dirty="0" smtClean="0">
                <a:solidFill>
                  <a:schemeClr val="tx1"/>
                </a:solidFill>
                <a:latin typeface="+mn-lt"/>
                <a:ea typeface="+mn-ea"/>
                <a:cs typeface="+mn-cs"/>
              </a:rPr>
              <a:t>Ошибки:</a:t>
            </a:r>
          </a:p>
          <a:p>
            <a:r>
              <a:rPr lang="ru-RU" sz="1200" kern="1200" dirty="0" smtClean="0">
                <a:solidFill>
                  <a:schemeClr val="tx1"/>
                </a:solidFill>
                <a:latin typeface="+mn-lt"/>
                <a:ea typeface="+mn-ea"/>
                <a:cs typeface="+mn-cs"/>
              </a:rPr>
              <a:t>1) подтягивания с рывками или с </a:t>
            </a:r>
            <a:r>
              <a:rPr lang="ru-RU" sz="1200" kern="1200" dirty="0" err="1" smtClean="0">
                <a:solidFill>
                  <a:schemeClr val="tx1"/>
                </a:solidFill>
                <a:latin typeface="+mn-lt"/>
                <a:ea typeface="+mn-ea"/>
                <a:cs typeface="+mn-cs"/>
              </a:rPr>
              <a:t>прогибанием</a:t>
            </a:r>
            <a:r>
              <a:rPr lang="ru-RU" sz="1200" kern="1200" dirty="0" smtClean="0">
                <a:solidFill>
                  <a:schemeClr val="tx1"/>
                </a:solidFill>
                <a:latin typeface="+mn-lt"/>
                <a:ea typeface="+mn-ea"/>
                <a:cs typeface="+mn-cs"/>
              </a:rPr>
              <a:t> туловища;</a:t>
            </a:r>
          </a:p>
          <a:p>
            <a:r>
              <a:rPr lang="ru-RU" sz="1200" kern="1200" dirty="0" smtClean="0">
                <a:solidFill>
                  <a:schemeClr val="tx1"/>
                </a:solidFill>
                <a:latin typeface="+mn-lt"/>
                <a:ea typeface="+mn-ea"/>
                <a:cs typeface="+mn-cs"/>
              </a:rPr>
              <a:t>2) подбородок не поднялся выше грифа перекладины;</a:t>
            </a:r>
          </a:p>
          <a:p>
            <a:r>
              <a:rPr lang="ru-RU" sz="1200" kern="1200" dirty="0" smtClean="0">
                <a:solidFill>
                  <a:schemeClr val="tx1"/>
                </a:solidFill>
                <a:latin typeface="+mn-lt"/>
                <a:ea typeface="+mn-ea"/>
                <a:cs typeface="+mn-cs"/>
              </a:rPr>
              <a:t>3) отсутствие фиксации на 0,5 сек. ИП;</a:t>
            </a:r>
          </a:p>
          <a:p>
            <a:r>
              <a:rPr lang="ru-RU" sz="1200" kern="1200" dirty="0" smtClean="0">
                <a:solidFill>
                  <a:schemeClr val="tx1"/>
                </a:solidFill>
                <a:latin typeface="+mn-lt"/>
                <a:ea typeface="+mn-ea"/>
                <a:cs typeface="+mn-cs"/>
              </a:rPr>
              <a:t>4) разновременное сгибание рук.</a:t>
            </a:r>
          </a:p>
          <a:p>
            <a:endParaRPr lang="ru-RU" dirty="0"/>
          </a:p>
        </p:txBody>
      </p:sp>
      <p:sp>
        <p:nvSpPr>
          <p:cNvPr id="4" name="Номер слайда 3"/>
          <p:cNvSpPr>
            <a:spLocks noGrp="1"/>
          </p:cNvSpPr>
          <p:nvPr>
            <p:ph type="sldNum" sz="quarter" idx="10"/>
          </p:nvPr>
        </p:nvSpPr>
        <p:spPr/>
        <p:txBody>
          <a:bodyPr/>
          <a:lstStyle/>
          <a:p>
            <a:fld id="{7D1B1E6D-A673-43A0-BEA7-28615572A34C}"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Обладателями значков II ступени ГТО были герои Великой Отечественной войны: летчики Иван </a:t>
            </a:r>
            <a:r>
              <a:rPr lang="ru-RU" sz="1200" kern="1200" dirty="0" err="1" smtClean="0">
                <a:solidFill>
                  <a:schemeClr val="tx1"/>
                </a:solidFill>
                <a:latin typeface="+mn-lt"/>
                <a:ea typeface="+mn-ea"/>
                <a:cs typeface="+mn-cs"/>
              </a:rPr>
              <a:t>Кожедуб</a:t>
            </a:r>
            <a:r>
              <a:rPr lang="ru-RU" sz="1200" kern="1200" dirty="0" smtClean="0">
                <a:solidFill>
                  <a:schemeClr val="tx1"/>
                </a:solidFill>
                <a:latin typeface="+mn-lt"/>
                <a:ea typeface="+mn-ea"/>
                <a:cs typeface="+mn-cs"/>
              </a:rPr>
              <a:t>, Александр </a:t>
            </a:r>
            <a:r>
              <a:rPr lang="ru-RU" sz="1200" kern="1200" dirty="0" err="1" smtClean="0">
                <a:solidFill>
                  <a:schemeClr val="tx1"/>
                </a:solidFill>
                <a:latin typeface="+mn-lt"/>
                <a:ea typeface="+mn-ea"/>
                <a:cs typeface="+mn-cs"/>
              </a:rPr>
              <a:t>Покрышкин</a:t>
            </a:r>
            <a:r>
              <a:rPr lang="ru-RU" sz="1200" kern="1200" dirty="0" smtClean="0">
                <a:solidFill>
                  <a:schemeClr val="tx1"/>
                </a:solidFill>
                <a:latin typeface="+mn-lt"/>
                <a:ea typeface="+mn-ea"/>
                <a:cs typeface="+mn-cs"/>
              </a:rPr>
              <a:t>, Николай Гастелло, знаменитый снайпер Владимир </a:t>
            </a:r>
            <a:r>
              <a:rPr lang="ru-RU" sz="1200" kern="1200" dirty="0" err="1" smtClean="0">
                <a:solidFill>
                  <a:schemeClr val="tx1"/>
                </a:solidFill>
                <a:latin typeface="+mn-lt"/>
                <a:ea typeface="+mn-ea"/>
                <a:cs typeface="+mn-cs"/>
              </a:rPr>
              <a:t>Пчелинцев</a:t>
            </a:r>
            <a:r>
              <a:rPr lang="ru-RU"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Послушайте небольшие рассказы о судьбе этих людей и постарайтесь определить, кто на каком фото изображен?</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r>
              <a:rPr lang="ru-RU" b="1" dirty="0" err="1" smtClean="0"/>
              <a:t>Ива́н</a:t>
            </a:r>
            <a:r>
              <a:rPr lang="ru-RU" b="1" dirty="0" smtClean="0"/>
              <a:t> </a:t>
            </a:r>
            <a:r>
              <a:rPr lang="ru-RU" b="1" dirty="0" err="1" smtClean="0"/>
              <a:t>Ники́тович</a:t>
            </a:r>
            <a:r>
              <a:rPr lang="ru-RU" b="1" dirty="0" smtClean="0"/>
              <a:t> </a:t>
            </a:r>
            <a:r>
              <a:rPr lang="ru-RU" b="1" dirty="0" err="1" smtClean="0"/>
              <a:t>Кожеду́б</a:t>
            </a:r>
            <a:r>
              <a:rPr lang="ru-RU" dirty="0" smtClean="0"/>
              <a:t> (8 июня 1920, </a:t>
            </a:r>
            <a:r>
              <a:rPr lang="ru-RU" dirty="0" err="1" smtClean="0"/>
              <a:t>Ображиевка</a:t>
            </a:r>
            <a:r>
              <a:rPr lang="ru-RU" dirty="0" smtClean="0"/>
              <a:t>, </a:t>
            </a:r>
            <a:r>
              <a:rPr lang="ru-RU" dirty="0" err="1" smtClean="0"/>
              <a:t>Глуховский</a:t>
            </a:r>
            <a:r>
              <a:rPr lang="ru-RU" dirty="0" smtClean="0"/>
              <a:t> уезд, Черниговская губерния, Украинская Народная Республика— 8 августа 1991, Москва, СССР) — советский военный деятель, лётчик-ас времён Великой Отечественной войны, наиболее результативный лётчик-истребитель в авиации союзников (64 победы). Трижды Герой Советского Союза. Маршал авиации (6 мая 1985).</a:t>
            </a:r>
            <a:r>
              <a:rPr lang="ru-RU" b="1" dirty="0" smtClean="0"/>
              <a:t> Всего воздушных побед: 64+0</a:t>
            </a:r>
            <a:r>
              <a:rPr lang="ru-RU" dirty="0" smtClean="0"/>
              <a:t/>
            </a:r>
            <a:br>
              <a:rPr lang="ru-RU" dirty="0" smtClean="0"/>
            </a:br>
            <a:r>
              <a:rPr lang="ru-RU" dirty="0" smtClean="0"/>
              <a:t>боевых вылетов — 330</a:t>
            </a:r>
            <a:br>
              <a:rPr lang="ru-RU" dirty="0" smtClean="0"/>
            </a:br>
            <a:r>
              <a:rPr lang="ru-RU" dirty="0" smtClean="0"/>
              <a:t>воздушных боёв — 120</a:t>
            </a:r>
          </a:p>
          <a:p>
            <a:endParaRPr lang="ru-RU" dirty="0" smtClean="0"/>
          </a:p>
          <a:p>
            <a:r>
              <a:rPr lang="ru-RU" b="1" dirty="0" err="1" smtClean="0"/>
              <a:t>Алекса́ндр</a:t>
            </a:r>
            <a:r>
              <a:rPr lang="ru-RU" b="1" dirty="0" smtClean="0"/>
              <a:t> </a:t>
            </a:r>
            <a:r>
              <a:rPr lang="ru-RU" b="1" dirty="0" err="1" smtClean="0"/>
              <a:t>Ива́нович</a:t>
            </a:r>
            <a:r>
              <a:rPr lang="ru-RU" b="1" dirty="0" smtClean="0"/>
              <a:t> </a:t>
            </a:r>
            <a:r>
              <a:rPr lang="ru-RU" b="1" dirty="0" err="1" smtClean="0"/>
              <a:t>Покры́шкин</a:t>
            </a:r>
            <a:r>
              <a:rPr lang="ru-RU" dirty="0" smtClean="0"/>
              <a:t> (6 [19] марта 1913 год, </a:t>
            </a:r>
            <a:r>
              <a:rPr lang="ru-RU" dirty="0" err="1" smtClean="0"/>
              <a:t>Новониколаевск</a:t>
            </a:r>
            <a:r>
              <a:rPr lang="ru-RU" dirty="0" smtClean="0"/>
              <a:t> — 13 ноября 1985 года, Москва) — советский лётчик-ас, второй по результативности (после Ивана </a:t>
            </a:r>
            <a:r>
              <a:rPr lang="ru-RU" dirty="0" err="1" smtClean="0"/>
              <a:t>Кожедуба</a:t>
            </a:r>
            <a:r>
              <a:rPr lang="ru-RU" dirty="0" smtClean="0"/>
              <a:t>) пилот-истребитель среди лётчиков стран антигитлеровской коалиции во Второй мировой войне. Первый трижды Герой Советского Союза. Маршал авиации (1972). Член ВКП(б) с 1942 года. Почётный гражданин городов: Мариуполь, Новосибирск, Бельцы, Ржев, Владикавказ и др.</a:t>
            </a:r>
          </a:p>
          <a:p>
            <a:endParaRPr lang="ru-RU" dirty="0" smtClean="0"/>
          </a:p>
          <a:p>
            <a:endParaRPr lang="ru-RU" dirty="0" smtClean="0"/>
          </a:p>
          <a:p>
            <a:r>
              <a:rPr lang="ru-RU" b="1" dirty="0" err="1" smtClean="0"/>
              <a:t>Никола́й</a:t>
            </a:r>
            <a:r>
              <a:rPr lang="ru-RU" b="1" dirty="0" smtClean="0"/>
              <a:t> </a:t>
            </a:r>
            <a:r>
              <a:rPr lang="ru-RU" b="1" dirty="0" err="1" smtClean="0"/>
              <a:t>Фра́нцевич</a:t>
            </a:r>
            <a:r>
              <a:rPr lang="ru-RU" b="1" dirty="0" smtClean="0"/>
              <a:t> </a:t>
            </a:r>
            <a:r>
              <a:rPr lang="ru-RU" b="1" dirty="0" err="1" smtClean="0"/>
              <a:t>Гасте́лло</a:t>
            </a:r>
            <a:r>
              <a:rPr lang="ru-RU" dirty="0" smtClean="0"/>
              <a:t> (1907—1941) — советский военный лётчик, участник трёх войн, командир 2-й эскадрильи 207-го дальнебомбардировочного авиационного полка 42-й дальнебомбардировочной авиационной дивизии 3-го авиационного корпуса дальней бомбардировочной авиации Дальнебомбардировочной авиации ВВС РККА, капитан. Погиб во время боевого вылета. Герой Советского Союза, посмертно</a:t>
            </a:r>
            <a:r>
              <a:rPr lang="ru-RU" baseline="30000" dirty="0" smtClean="0">
                <a:hlinkClick r:id="rId3"/>
              </a:rPr>
              <a:t>[</a:t>
            </a:r>
            <a:r>
              <a:rPr lang="ru-RU" dirty="0" smtClean="0"/>
              <a:t>Огнём зенитной артиллерии самолёт Гастелло был подбит. Вражеский снаряд повредил топливный бак, и Гастелло совершил </a:t>
            </a:r>
            <a:r>
              <a:rPr lang="ru-RU" i="1" dirty="0" smtClean="0"/>
              <a:t>огненный таран</a:t>
            </a:r>
            <a:r>
              <a:rPr lang="ru-RU" dirty="0" smtClean="0"/>
              <a:t> — направил горящую машину на механизированную колонну врага. Все члены экипажа погибли.</a:t>
            </a:r>
          </a:p>
          <a:p>
            <a:endParaRPr lang="ru-RU" dirty="0" smtClean="0"/>
          </a:p>
          <a:p>
            <a:r>
              <a:rPr lang="ru-RU" b="1" dirty="0" err="1" smtClean="0"/>
              <a:t>Влади́мир</a:t>
            </a:r>
            <a:r>
              <a:rPr lang="ru-RU" b="1" dirty="0" smtClean="0"/>
              <a:t> </a:t>
            </a:r>
            <a:r>
              <a:rPr lang="ru-RU" b="1" dirty="0" err="1" smtClean="0"/>
              <a:t>Никола́евич</a:t>
            </a:r>
            <a:r>
              <a:rPr lang="ru-RU" b="1" dirty="0" smtClean="0"/>
              <a:t> </a:t>
            </a:r>
            <a:r>
              <a:rPr lang="ru-RU" b="1" dirty="0" err="1" smtClean="0"/>
              <a:t>Пчели́нцев</a:t>
            </a:r>
            <a:r>
              <a:rPr lang="ru-RU" dirty="0" smtClean="0"/>
              <a:t> (30 августа 1919, Тамбов — 27 июля</a:t>
            </a:r>
            <a:r>
              <a:rPr lang="ru-RU" baseline="0" dirty="0" smtClean="0"/>
              <a:t> </a:t>
            </a:r>
            <a:r>
              <a:rPr lang="ru-RU" dirty="0" smtClean="0"/>
              <a:t>2001, </a:t>
            </a:r>
            <a:r>
              <a:rPr lang="ru-RU" dirty="0" err="1" smtClean="0"/>
              <a:t>Балашиха</a:t>
            </a:r>
            <a:r>
              <a:rPr lang="ru-RU" dirty="0" smtClean="0"/>
              <a:t>) — участник Великой Отечественной войны, снайпер 11-й стрелковой бригады 8-й армии Ленинградского фронта, сержант, Герой Советского Союза</a:t>
            </a:r>
            <a:r>
              <a:rPr lang="ru-RU" baseline="0" dirty="0" smtClean="0"/>
              <a:t> </a:t>
            </a:r>
            <a:r>
              <a:rPr lang="ru-RU" dirty="0" smtClean="0"/>
              <a:t>(1942). Один из самых результативных снайперов Второй мировой войны (456 солдат, унтер-офицеров и офицеров противника)</a:t>
            </a:r>
            <a:endParaRPr lang="ru-RU" dirty="0"/>
          </a:p>
        </p:txBody>
      </p:sp>
      <p:sp>
        <p:nvSpPr>
          <p:cNvPr id="4" name="Номер слайда 3"/>
          <p:cNvSpPr>
            <a:spLocks noGrp="1"/>
          </p:cNvSpPr>
          <p:nvPr>
            <p:ph type="sldNum" sz="quarter" idx="10"/>
          </p:nvPr>
        </p:nvSpPr>
        <p:spPr/>
        <p:txBody>
          <a:bodyPr/>
          <a:lstStyle/>
          <a:p>
            <a:fld id="{7D1B1E6D-A673-43A0-BEA7-28615572A34C}"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lumMod val="65000"/>
                    <a:lumOff val="35000"/>
                  </a:schemeClr>
                </a:solidFill>
                <a:latin typeface="+mn-lt"/>
              </a:rPr>
              <a:t>Щелкайте по барабану. Меняющийся цвет прямоугольника означает выпавший вопрос. Переход к вопросу по гиперссылке. Следующий ход – снова щелчком по барабану</a:t>
            </a:r>
            <a:r>
              <a:rPr lang="ru-RU" b="1" dirty="0" smtClean="0">
                <a:solidFill>
                  <a:schemeClr val="tx1">
                    <a:lumMod val="65000"/>
                    <a:lumOff val="35000"/>
                  </a:schemeClr>
                </a:solidFill>
                <a:latin typeface="+mn-lt"/>
              </a:rPr>
              <a:t>.</a:t>
            </a:r>
          </a:p>
          <a:p>
            <a:endParaRPr lang="ru-RU" dirty="0"/>
          </a:p>
        </p:txBody>
      </p:sp>
      <p:sp>
        <p:nvSpPr>
          <p:cNvPr id="4" name="Номер слайда 3"/>
          <p:cNvSpPr>
            <a:spLocks noGrp="1"/>
          </p:cNvSpPr>
          <p:nvPr>
            <p:ph type="sldNum" sz="quarter" idx="10"/>
          </p:nvPr>
        </p:nvSpPr>
        <p:spPr/>
        <p:txBody>
          <a:bodyPr/>
          <a:lstStyle/>
          <a:p>
            <a:fld id="{7D1B1E6D-A673-43A0-BEA7-28615572A34C}"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1B1E6D-A673-43A0-BEA7-28615572A34C}"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750845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530094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4" name="Picture 6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10/30/2019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28651" y="163208"/>
            <a:ext cx="7886698" cy="998742"/>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4.xml"/><Relationship Id="rId18" Type="http://schemas.openxmlformats.org/officeDocument/2006/relationships/slide" Target="slide22.xml"/><Relationship Id="rId3" Type="http://schemas.openxmlformats.org/officeDocument/2006/relationships/slide" Target="slide15.xml"/><Relationship Id="rId7" Type="http://schemas.openxmlformats.org/officeDocument/2006/relationships/slide" Target="slide9.xml"/><Relationship Id="rId12" Type="http://schemas.openxmlformats.org/officeDocument/2006/relationships/slide" Target="slide18.xml"/><Relationship Id="rId17" Type="http://schemas.openxmlformats.org/officeDocument/2006/relationships/slide" Target="slide13.xml"/><Relationship Id="rId2" Type="http://schemas.openxmlformats.org/officeDocument/2006/relationships/notesSlide" Target="../notesSlides/notesSlide7.xml"/><Relationship Id="rId16" Type="http://schemas.openxmlformats.org/officeDocument/2006/relationships/slide" Target="slide10.xm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6.xml"/><Relationship Id="rId15" Type="http://schemas.openxmlformats.org/officeDocument/2006/relationships/slide" Target="slide21.xml"/><Relationship Id="rId10" Type="http://schemas.openxmlformats.org/officeDocument/2006/relationships/slide" Target="slide17.xml"/><Relationship Id="rId19" Type="http://schemas.openxmlformats.org/officeDocument/2006/relationships/image" Target="../media/image16.png"/><Relationship Id="rId4" Type="http://schemas.openxmlformats.org/officeDocument/2006/relationships/slide" Target="slide14.xml"/><Relationship Id="rId9" Type="http://schemas.openxmlformats.org/officeDocument/2006/relationships/slide" Target="slide11.xml"/><Relationship Id="rId14" Type="http://schemas.openxmlformats.org/officeDocument/2006/relationships/slide" Target="slide20.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4" name="Скругленный прямоугольник 3">
            <a:hlinkClick r:id="" action="ppaction://hlinkshowjump?jump=nextslide"/>
          </p:cNvPr>
          <p:cNvSpPr/>
          <p:nvPr/>
        </p:nvSpPr>
        <p:spPr>
          <a:xfrm>
            <a:off x="2901685" y="1070316"/>
            <a:ext cx="5832648" cy="1423502"/>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Всероссийский урок</a:t>
            </a:r>
          </a:p>
          <a:p>
            <a:pPr algn="ctr"/>
            <a:r>
              <a:rPr lang="ru-RU" sz="2800" dirty="0" smtClean="0"/>
              <a:t>«Готов к труду и обороне</a:t>
            </a:r>
            <a:r>
              <a:rPr lang="ru-RU" sz="2800" dirty="0" smtClean="0"/>
              <a:t>»</a:t>
            </a:r>
          </a:p>
          <a:p>
            <a:pPr algn="ctr"/>
            <a:r>
              <a:rPr lang="ru-RU" sz="2000" dirty="0" smtClean="0"/>
              <a:t>Автор – учитель технологии </a:t>
            </a:r>
            <a:r>
              <a:rPr lang="ru-RU" sz="2000" dirty="0" err="1" smtClean="0"/>
              <a:t>Ахматгалиева</a:t>
            </a:r>
            <a:r>
              <a:rPr lang="ru-RU" sz="2000" dirty="0" smtClean="0"/>
              <a:t> Л.Н. </a:t>
            </a:r>
            <a:endParaRPr lang="ru-RU" sz="2000" dirty="0"/>
          </a:p>
        </p:txBody>
      </p:sp>
      <p:pic>
        <p:nvPicPr>
          <p:cNvPr id="5" name="Picture 2" descr="C:\Users\Саглай\Desktop\zaryadkam.png">
            <a:hlinkClick r:id="" action="ppaction://hlinkshowjump?jump=nextslide"/>
          </p:cNvPr>
          <p:cNvPicPr>
            <a:picLocks noChangeAspect="1" noChangeArrowheads="1"/>
          </p:cNvPicPr>
          <p:nvPr/>
        </p:nvPicPr>
        <p:blipFill>
          <a:blip r:embed="rId3" cstate="print"/>
          <a:srcRect/>
          <a:stretch>
            <a:fillRect/>
          </a:stretch>
        </p:blipFill>
        <p:spPr bwMode="auto">
          <a:xfrm>
            <a:off x="1761898" y="4817429"/>
            <a:ext cx="3104016" cy="1681342"/>
          </a:xfrm>
          <a:prstGeom prst="rect">
            <a:avLst/>
          </a:prstGeom>
          <a:noFill/>
        </p:spPr>
      </p:pic>
      <p:sp>
        <p:nvSpPr>
          <p:cNvPr id="6" name="Скругленный прямоугольник 5">
            <a:hlinkClick r:id="" action="ppaction://hlinkshowjump?jump=nextslide"/>
          </p:cNvPr>
          <p:cNvSpPr/>
          <p:nvPr/>
        </p:nvSpPr>
        <p:spPr>
          <a:xfrm>
            <a:off x="973290" y="317578"/>
            <a:ext cx="3312368" cy="50405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Игра - путешествие</a:t>
            </a:r>
            <a:endParaRPr lang="ru-RU" sz="2800" dirty="0"/>
          </a:p>
        </p:txBody>
      </p:sp>
      <p:sp>
        <p:nvSpPr>
          <p:cNvPr id="7" name="Скругленный прямоугольник 6">
            <a:hlinkClick r:id="" action="ppaction://hlinkshowjump?jump=nextslide"/>
          </p:cNvPr>
          <p:cNvSpPr/>
          <p:nvPr/>
        </p:nvSpPr>
        <p:spPr>
          <a:xfrm>
            <a:off x="4737787" y="306692"/>
            <a:ext cx="3600400" cy="50405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III </a:t>
            </a:r>
            <a:r>
              <a:rPr lang="ru-RU" sz="2400" dirty="0" smtClean="0"/>
              <a:t> ступень 5-6 класс</a:t>
            </a:r>
            <a:endParaRPr lang="ru-RU" sz="2400" dirty="0"/>
          </a:p>
        </p:txBody>
      </p:sp>
      <p:pic>
        <p:nvPicPr>
          <p:cNvPr id="8" name="Picture 2" descr="C:\Users\Саглай\Desktop\55ae59c1a06bb - копия.jpg">
            <a:hlinkClick r:id="" action="ppaction://hlinkshowjump?jump=nextslide"/>
          </p:cNvPr>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4538800" y="2790351"/>
            <a:ext cx="3713318" cy="2173535"/>
          </a:xfrm>
          <a:prstGeom prst="rect">
            <a:avLst/>
          </a:prstGeom>
          <a:ln>
            <a:noFill/>
          </a:ln>
          <a:effectLst>
            <a:outerShdw blurRad="292100" dist="139700" dir="2700000" algn="tl" rotWithShape="0">
              <a:srgbClr val="333333">
                <a:alpha val="65000"/>
              </a:srgbClr>
            </a:outerShdw>
          </a:effectLst>
        </p:spPr>
      </p:pic>
      <p:pic>
        <p:nvPicPr>
          <p:cNvPr id="9" name="Picture 3" descr="C:\Users\Саглай\Desktop\img0.png"/>
          <p:cNvPicPr>
            <a:picLocks noChangeAspect="1" noChangeArrowheads="1"/>
          </p:cNvPicPr>
          <p:nvPr/>
        </p:nvPicPr>
        <p:blipFill>
          <a:blip r:embed="rId5" cstate="print"/>
          <a:srcRect/>
          <a:stretch>
            <a:fillRect/>
          </a:stretch>
        </p:blipFill>
        <p:spPr bwMode="auto">
          <a:xfrm>
            <a:off x="5000870" y="5132919"/>
            <a:ext cx="3888432" cy="1517920"/>
          </a:xfrm>
          <a:prstGeom prst="rect">
            <a:avLst/>
          </a:prstGeom>
          <a:noFill/>
        </p:spPr>
      </p:pic>
    </p:spTree>
    <p:extLst>
      <p:ext uri="{BB962C8B-B14F-4D97-AF65-F5344CB8AC3E}">
        <p14:creationId xmlns:p14="http://schemas.microsoft.com/office/powerpoint/2010/main" val="2480652117"/>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395536" y="1556792"/>
            <a:ext cx="8352928" cy="4896544"/>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755576" y="404664"/>
            <a:ext cx="7560840" cy="1008112"/>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000" b="1" dirty="0" smtClean="0"/>
              <a:t>Зачем нужен комплекс ГТО?</a:t>
            </a:r>
            <a:endParaRPr lang="ru-RU" sz="4000" b="1" dirty="0"/>
          </a:p>
        </p:txBody>
      </p:sp>
      <p:sp>
        <p:nvSpPr>
          <p:cNvPr id="24" name="Управляющая кнопка: домой 23">
            <a:hlinkClick r:id="rId3" action="ppaction://hlinksldjump" highlightClick="1"/>
          </p:cNvPr>
          <p:cNvSpPr/>
          <p:nvPr/>
        </p:nvSpPr>
        <p:spPr>
          <a:xfrm>
            <a:off x="8316416" y="5949280"/>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236296" y="404664"/>
            <a:ext cx="936104" cy="936104"/>
          </a:xfrm>
          <a:prstGeom prst="rect">
            <a:avLst/>
          </a:prstGeom>
          <a:noFill/>
        </p:spPr>
      </p:pic>
      <p:sp>
        <p:nvSpPr>
          <p:cNvPr id="26" name="Прямоугольник 25"/>
          <p:cNvSpPr/>
          <p:nvPr/>
        </p:nvSpPr>
        <p:spPr>
          <a:xfrm>
            <a:off x="611560" y="1628800"/>
            <a:ext cx="8064896" cy="4524315"/>
          </a:xfrm>
          <a:prstGeom prst="rect">
            <a:avLst/>
          </a:prstGeom>
        </p:spPr>
        <p:txBody>
          <a:bodyPr wrap="square">
            <a:spAutoFit/>
          </a:bodyPr>
          <a:lstStyle/>
          <a:p>
            <a:pPr algn="ctr"/>
            <a:r>
              <a:rPr lang="ru-RU" sz="2400" dirty="0" smtClean="0"/>
              <a:t>Целями  ГТО являются укрепление здоровья, гармоничное и всестороннее развитие личности, воспитание патриотизма. А также  увеличение числа граждан, систематически занимающихся физической культурой и спортом, повышение уровня физической подготовленности и продолжительности жизни, физическое самосовершенствование и ведение здорового образа жизни; повышение общего уровня знаний о средствах, методах и формах организации самостоятельных занятий,  модернизация системы физического воспитания и системы развития массового, детско-юношеского, школьного и студенческого спорта в образовательных организациях.</a:t>
            </a:r>
            <a:endParaRPr lang="ru-RU" sz="2400" dirty="0"/>
          </a:p>
        </p:txBody>
      </p:sp>
    </p:spTree>
  </p:cSld>
  <p:clrMapOvr>
    <a:masterClrMapping/>
  </p:clrMapOvr>
  <p:transition spd="med" advClick="0">
    <p:wedg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53" presetClass="entr" presetSubtype="0" fill="hold"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 calcmode="lin" valueType="num">
                                      <p:cBhvr>
                                        <p:cTn id="19"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6">
                                            <p:txEl>
                                              <p:pRg st="0" end="0"/>
                                            </p:txEl>
                                          </p:spTgt>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611560" y="2780928"/>
            <a:ext cx="7776864" cy="2880320"/>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002060"/>
                </a:solidFill>
              </a:rPr>
              <a:t>— добровольность;</a:t>
            </a:r>
            <a:br>
              <a:rPr lang="ru-RU" sz="2400" dirty="0" smtClean="0">
                <a:solidFill>
                  <a:srgbClr val="002060"/>
                </a:solidFill>
              </a:rPr>
            </a:br>
            <a:r>
              <a:rPr lang="ru-RU" sz="2400" dirty="0" smtClean="0">
                <a:solidFill>
                  <a:srgbClr val="002060"/>
                </a:solidFill>
              </a:rPr>
              <a:t>— доступность системы подготовки для всех слоев                                   населения;</a:t>
            </a:r>
            <a:br>
              <a:rPr lang="ru-RU" sz="2400" dirty="0" smtClean="0">
                <a:solidFill>
                  <a:srgbClr val="002060"/>
                </a:solidFill>
              </a:rPr>
            </a:br>
            <a:r>
              <a:rPr lang="ru-RU" sz="2400" dirty="0" smtClean="0">
                <a:solidFill>
                  <a:srgbClr val="002060"/>
                </a:solidFill>
              </a:rPr>
              <a:t>— медицинский контроль;</a:t>
            </a:r>
            <a:br>
              <a:rPr lang="ru-RU" sz="2400" dirty="0" smtClean="0">
                <a:solidFill>
                  <a:srgbClr val="002060"/>
                </a:solidFill>
              </a:rPr>
            </a:br>
            <a:r>
              <a:rPr lang="ru-RU" sz="2400" dirty="0" smtClean="0">
                <a:solidFill>
                  <a:srgbClr val="002060"/>
                </a:solidFill>
              </a:rPr>
              <a:t>— учет местных традиций и особенностей.</a:t>
            </a:r>
            <a:endParaRPr lang="ru-RU" sz="24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611560" y="548680"/>
            <a:ext cx="7920880" cy="1728192"/>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600" b="1" dirty="0" smtClean="0"/>
              <a:t>Принципы внедрения ВФСК — ГТО</a:t>
            </a:r>
            <a:endParaRPr lang="ru-RU" sz="3600" b="1" dirty="0"/>
          </a:p>
        </p:txBody>
      </p:sp>
      <p:sp>
        <p:nvSpPr>
          <p:cNvPr id="24" name="Управляющая кнопка: домой 23">
            <a:hlinkClick r:id="rId3" action="ppaction://hlinksldjump" highlightClick="1"/>
          </p:cNvPr>
          <p:cNvSpPr/>
          <p:nvPr/>
        </p:nvSpPr>
        <p:spPr>
          <a:xfrm>
            <a:off x="8172400" y="5877272"/>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596336" y="548680"/>
            <a:ext cx="936104" cy="936104"/>
          </a:xfrm>
          <a:prstGeom prst="rect">
            <a:avLst/>
          </a:prstGeom>
          <a:noFill/>
        </p:spPr>
      </p:pic>
    </p:spTree>
  </p:cSld>
  <p:clrMapOvr>
    <a:masterClrMapping/>
  </p:clrMapOvr>
  <p:transition spd="med" advClick="0">
    <p:dissolv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395536" y="2780928"/>
            <a:ext cx="8352928" cy="3528392"/>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Наличие знаков отличия комплекса ГТО у поступающих на обучение по образовательным программам высшего образования будет учитываться образовательными организациями высшего образования при приеме. Обучающимся, имеющим золотой знак отличия комплекса ГТО, может быть назначена в установленном порядке повышенная государственная академическая стипендия. В 2016 году Правительством будет разработана программа стимулирования и поощрения «значкистов ГТО».</a:t>
            </a:r>
            <a:endParaRPr lang="ru-RU" sz="24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1691680" y="548680"/>
            <a:ext cx="6624736" cy="1800200"/>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Что мне за это будет?</a:t>
            </a:r>
            <a:endParaRPr lang="ru-RU" sz="3600" b="1" dirty="0"/>
          </a:p>
        </p:txBody>
      </p:sp>
      <p:sp>
        <p:nvSpPr>
          <p:cNvPr id="24" name="Управляющая кнопка: домой 23">
            <a:hlinkClick r:id="rId3" action="ppaction://hlinksldjump" highlightClick="1"/>
          </p:cNvPr>
          <p:cNvSpPr/>
          <p:nvPr/>
        </p:nvSpPr>
        <p:spPr>
          <a:xfrm>
            <a:off x="8172400" y="5949280"/>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236296" y="980728"/>
            <a:ext cx="936104" cy="936104"/>
          </a:xfrm>
          <a:prstGeom prst="rect">
            <a:avLst/>
          </a:prstGeom>
          <a:noFill/>
        </p:spPr>
      </p:pic>
    </p:spTree>
  </p:cSld>
  <p:clrMapOvr>
    <a:masterClrMapping/>
  </p:clrMapOvr>
  <p:transition spd="med" advClick="0">
    <p:strips dir="ld"/>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395536" y="1916832"/>
            <a:ext cx="8424936" cy="4536504"/>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002060"/>
                </a:solidFill>
              </a:rPr>
              <a:t>Нормативы ГТО могут выполнять граждане в возрасте от 6 до 70 лет и старше. Комплекс ГТО состоит из 11 ступеней в соответствии с возрастной категорией.</a:t>
            </a:r>
          </a:p>
          <a:p>
            <a:r>
              <a:rPr lang="ru-RU" sz="1600" dirty="0" smtClean="0">
                <a:solidFill>
                  <a:srgbClr val="002060"/>
                </a:solidFill>
              </a:rPr>
              <a:t>I.      СТУПЕНЬ — возрастная группа от 6 до 8 лет</a:t>
            </a:r>
            <a:br>
              <a:rPr lang="ru-RU" sz="1600" dirty="0" smtClean="0">
                <a:solidFill>
                  <a:srgbClr val="002060"/>
                </a:solidFill>
              </a:rPr>
            </a:br>
            <a:r>
              <a:rPr lang="ru-RU" sz="1600" dirty="0" smtClean="0">
                <a:solidFill>
                  <a:srgbClr val="002060"/>
                </a:solidFill>
              </a:rPr>
              <a:t>II.     СТУПЕНЬ — возрастная группа от 9 до 10 лет</a:t>
            </a:r>
            <a:br>
              <a:rPr lang="ru-RU" sz="1600" dirty="0" smtClean="0">
                <a:solidFill>
                  <a:srgbClr val="002060"/>
                </a:solidFill>
              </a:rPr>
            </a:br>
            <a:r>
              <a:rPr lang="ru-RU" sz="1600" dirty="0" smtClean="0">
                <a:solidFill>
                  <a:srgbClr val="002060"/>
                </a:solidFill>
              </a:rPr>
              <a:t>III.    СТУПЕНЬ — возрастная группа от 11 до 12 лет</a:t>
            </a:r>
            <a:br>
              <a:rPr lang="ru-RU" sz="1600" dirty="0" smtClean="0">
                <a:solidFill>
                  <a:srgbClr val="002060"/>
                </a:solidFill>
              </a:rPr>
            </a:br>
            <a:r>
              <a:rPr lang="ru-RU" sz="1600" dirty="0" smtClean="0">
                <a:solidFill>
                  <a:srgbClr val="002060"/>
                </a:solidFill>
              </a:rPr>
              <a:t>IV.    СТУПЕНЬ — возрастная группа от 13 до 15 лет</a:t>
            </a:r>
            <a:br>
              <a:rPr lang="ru-RU" sz="1600" dirty="0" smtClean="0">
                <a:solidFill>
                  <a:srgbClr val="002060"/>
                </a:solidFill>
              </a:rPr>
            </a:br>
            <a:r>
              <a:rPr lang="ru-RU" sz="1600" dirty="0" smtClean="0">
                <a:solidFill>
                  <a:srgbClr val="002060"/>
                </a:solidFill>
              </a:rPr>
              <a:t>V.     СТУПЕНЬ — возрастная группа от 16 до 17 лет</a:t>
            </a:r>
            <a:br>
              <a:rPr lang="ru-RU" sz="1600" dirty="0" smtClean="0">
                <a:solidFill>
                  <a:srgbClr val="002060"/>
                </a:solidFill>
              </a:rPr>
            </a:br>
            <a:r>
              <a:rPr lang="ru-RU" sz="1600" dirty="0" smtClean="0">
                <a:solidFill>
                  <a:srgbClr val="002060"/>
                </a:solidFill>
              </a:rPr>
              <a:t>VI.    СТУПЕНЬ — возрастная группа от 18 до 29 лет</a:t>
            </a:r>
            <a:br>
              <a:rPr lang="ru-RU" sz="1600" dirty="0" smtClean="0">
                <a:solidFill>
                  <a:srgbClr val="002060"/>
                </a:solidFill>
              </a:rPr>
            </a:br>
            <a:r>
              <a:rPr lang="ru-RU" sz="1600" dirty="0" smtClean="0">
                <a:solidFill>
                  <a:srgbClr val="002060"/>
                </a:solidFill>
              </a:rPr>
              <a:t>VII.   СТУПЕНЬ — возрастная группа от 30 до 39 лет</a:t>
            </a:r>
            <a:br>
              <a:rPr lang="ru-RU" sz="1600" dirty="0" smtClean="0">
                <a:solidFill>
                  <a:srgbClr val="002060"/>
                </a:solidFill>
              </a:rPr>
            </a:br>
            <a:r>
              <a:rPr lang="ru-RU" sz="1600" dirty="0" smtClean="0">
                <a:solidFill>
                  <a:srgbClr val="002060"/>
                </a:solidFill>
              </a:rPr>
              <a:t>VIII.  СТУПЕНЬ — возрастная группа от 40 до 49 лет</a:t>
            </a:r>
            <a:br>
              <a:rPr lang="ru-RU" sz="1600" dirty="0" smtClean="0">
                <a:solidFill>
                  <a:srgbClr val="002060"/>
                </a:solidFill>
              </a:rPr>
            </a:br>
            <a:r>
              <a:rPr lang="ru-RU" sz="1600" dirty="0" smtClean="0">
                <a:solidFill>
                  <a:srgbClr val="002060"/>
                </a:solidFill>
              </a:rPr>
              <a:t>IX.    СТУПЕНЬ — возрастная группа от 50 до 59 лет</a:t>
            </a:r>
            <a:br>
              <a:rPr lang="ru-RU" sz="1600" dirty="0" smtClean="0">
                <a:solidFill>
                  <a:srgbClr val="002060"/>
                </a:solidFill>
              </a:rPr>
            </a:br>
            <a:r>
              <a:rPr lang="ru-RU" sz="1600" dirty="0" smtClean="0">
                <a:solidFill>
                  <a:srgbClr val="002060"/>
                </a:solidFill>
              </a:rPr>
              <a:t>X.     СТУПЕНЬ — возрастная группа от 60 до 69 лет</a:t>
            </a:r>
            <a:br>
              <a:rPr lang="ru-RU" sz="1600" dirty="0" smtClean="0">
                <a:solidFill>
                  <a:srgbClr val="002060"/>
                </a:solidFill>
              </a:rPr>
            </a:br>
            <a:r>
              <a:rPr lang="ru-RU" sz="1600" dirty="0" smtClean="0">
                <a:solidFill>
                  <a:srgbClr val="002060"/>
                </a:solidFill>
              </a:rPr>
              <a:t>XI.    СТУПЕНЬ — возрастная группа от 70 лет и старше </a:t>
            </a:r>
          </a:p>
          <a:p>
            <a:endParaRPr lang="ru-RU" sz="16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539552" y="548680"/>
            <a:ext cx="7776864" cy="122413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600" b="1" dirty="0" smtClean="0"/>
              <a:t>Кто может выполнять нормы ГТО?</a:t>
            </a:r>
            <a:endParaRPr lang="ru-RU" sz="3600" b="1" dirty="0"/>
          </a:p>
        </p:txBody>
      </p:sp>
      <p:sp>
        <p:nvSpPr>
          <p:cNvPr id="24" name="Управляющая кнопка: домой 23">
            <a:hlinkClick r:id="rId3" action="ppaction://hlinksldjump" highlightClick="1"/>
          </p:cNvPr>
          <p:cNvSpPr/>
          <p:nvPr/>
        </p:nvSpPr>
        <p:spPr>
          <a:xfrm>
            <a:off x="8172400" y="5949280"/>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596336" y="692696"/>
            <a:ext cx="936104" cy="936104"/>
          </a:xfrm>
          <a:prstGeom prst="rect">
            <a:avLst/>
          </a:prstGeom>
          <a:noFill/>
        </p:spPr>
      </p:pic>
    </p:spTree>
  </p:cSld>
  <p:clrMapOvr>
    <a:masterClrMapping/>
  </p:clrMapOvr>
  <p:transition spd="med" advClick="0">
    <p:diamond/>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683568" y="404664"/>
            <a:ext cx="7992888" cy="1368152"/>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Я хочу выполнять нормативы ГТО, что я должен для этого сделать?</a:t>
            </a:r>
            <a:endParaRPr lang="ru-RU" sz="3600" b="1" dirty="0"/>
          </a:p>
        </p:txBody>
      </p:sp>
      <p:sp>
        <p:nvSpPr>
          <p:cNvPr id="24" name="Управляющая кнопка: домой 23">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812360" y="1052736"/>
            <a:ext cx="936104" cy="936104"/>
          </a:xfrm>
          <a:prstGeom prst="rect">
            <a:avLst/>
          </a:prstGeom>
          <a:noFill/>
        </p:spPr>
      </p:pic>
      <p:pic>
        <p:nvPicPr>
          <p:cNvPr id="4098" name="Picture 2" descr="C:\Users\Саглай\Desktop\feedback_04.jpg"/>
          <p:cNvPicPr>
            <a:picLocks noChangeAspect="1" noChangeArrowheads="1"/>
          </p:cNvPicPr>
          <p:nvPr/>
        </p:nvPicPr>
        <p:blipFill>
          <a:blip r:embed="rId5" cstate="print"/>
          <a:srcRect/>
          <a:stretch>
            <a:fillRect/>
          </a:stretch>
        </p:blipFill>
        <p:spPr bwMode="auto">
          <a:xfrm>
            <a:off x="1403648" y="1844824"/>
            <a:ext cx="6475596" cy="4752528"/>
          </a:xfrm>
          <a:prstGeom prst="rect">
            <a:avLst/>
          </a:prstGeom>
          <a:noFill/>
        </p:spPr>
      </p:pic>
    </p:spTree>
  </p:cSld>
  <p:clrMapOvr>
    <a:masterClrMapping/>
  </p:clrMapOvr>
  <p:transition spd="med" advClick="0">
    <p:checker dir="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animEffect transition="in" filter="fade">
                                      <p:cBhvr>
                                        <p:cTn id="13" dur="500"/>
                                        <p:tgtEl>
                                          <p:spTgt spid="4098"/>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611560" y="3573016"/>
            <a:ext cx="7776864" cy="1584176"/>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Знак отличия ГТО действует в рамках возрастной ступени, после чего должен быть подтвержден заново.</a:t>
            </a:r>
            <a:endParaRPr lang="ru-RU" sz="24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539552" y="548680"/>
            <a:ext cx="8136904" cy="1872208"/>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Сколько раз я могу получить знак отличия ГТО?</a:t>
            </a:r>
            <a:endParaRPr lang="ru-RU" sz="3600" b="1" dirty="0"/>
          </a:p>
        </p:txBody>
      </p:sp>
      <p:sp>
        <p:nvSpPr>
          <p:cNvPr id="24" name="Управляющая кнопка: домой 23">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524328" y="1340768"/>
            <a:ext cx="936104" cy="936104"/>
          </a:xfrm>
          <a:prstGeom prst="rect">
            <a:avLst/>
          </a:prstGeom>
          <a:noFill/>
        </p:spPr>
      </p:pic>
    </p:spTree>
  </p:cSld>
  <p:clrMapOvr>
    <a:masterClrMapping/>
  </p:clrMapOvr>
  <p:transition spd="med" advClick="0">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467544" y="2204864"/>
            <a:ext cx="8280920" cy="4320480"/>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Выполнять нормативы ГТО в рамках одной возрастной ступени можно в течение 365 дней, в зависимости от графика, установленного Вашим центром тестирования.</a:t>
            </a:r>
            <a:br>
              <a:rPr lang="ru-RU" sz="2400" dirty="0" smtClean="0">
                <a:solidFill>
                  <a:srgbClr val="002060"/>
                </a:solidFill>
              </a:rPr>
            </a:br>
            <a:r>
              <a:rPr lang="ru-RU" sz="2400" dirty="0" smtClean="0">
                <a:solidFill>
                  <a:srgbClr val="002060"/>
                </a:solidFill>
              </a:rPr>
              <a:t>Согласно методическим рекомендациям, опубликованным на сайте </a:t>
            </a:r>
            <a:r>
              <a:rPr lang="ru-RU" sz="2400" dirty="0" err="1" smtClean="0">
                <a:solidFill>
                  <a:srgbClr val="002060"/>
                </a:solidFill>
              </a:rPr>
              <a:t>GTO.ru</a:t>
            </a:r>
            <a:r>
              <a:rPr lang="ru-RU" sz="2400" dirty="0" smtClean="0">
                <a:solidFill>
                  <a:srgbClr val="002060"/>
                </a:solidFill>
              </a:rPr>
              <a:t>, в один день возможно выполнить три-четыре вида испытания. Помните, что, в первую очередь, вы сами должны быть заинтересованы в успешном выполнении испытаний, чтобы показать лучший результат.</a:t>
            </a:r>
            <a:br>
              <a:rPr lang="ru-RU" sz="2400" dirty="0" smtClean="0">
                <a:solidFill>
                  <a:srgbClr val="002060"/>
                </a:solidFill>
              </a:rPr>
            </a:br>
            <a:r>
              <a:rPr lang="ru-RU" sz="2400" dirty="0" smtClean="0">
                <a:solidFill>
                  <a:srgbClr val="002060"/>
                </a:solidFill>
              </a:rPr>
              <a:t>Соответственно, составляя индивидуальную карту участия в комплексе ГТО, важно грамотно подойти к вопросу распределения нагрузки на ваш организм.</a:t>
            </a:r>
            <a:endParaRPr lang="ru-RU" sz="24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539552" y="404664"/>
            <a:ext cx="8136904" cy="1656184"/>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Сколько дней можно выполнять нормативы ГТО в рамках одной возрастной ступени?</a:t>
            </a:r>
            <a:endParaRPr lang="ru-RU" sz="3600" b="1" dirty="0"/>
          </a:p>
        </p:txBody>
      </p:sp>
      <p:sp>
        <p:nvSpPr>
          <p:cNvPr id="24" name="Управляющая кнопка: домой 23">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740352" y="1124744"/>
            <a:ext cx="936104" cy="936104"/>
          </a:xfrm>
          <a:prstGeom prst="rect">
            <a:avLst/>
          </a:prstGeom>
          <a:noFill/>
        </p:spPr>
      </p:pic>
    </p:spTree>
  </p:cSld>
  <p:clrMapOvr>
    <a:masterClrMapping/>
  </p:clrMapOvr>
  <p:transition spd="med" advClick="0">
    <p:dissolv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467544" y="2708920"/>
            <a:ext cx="8208912" cy="3384376"/>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Выполнить все нормативы комплекса ГТО в один день невозможно. Необходимо понимать, что у вас есть только одна попытка при выполнении одного норматива. </a:t>
            </a:r>
            <a:br>
              <a:rPr lang="ru-RU" sz="2400" dirty="0" smtClean="0">
                <a:solidFill>
                  <a:srgbClr val="002060"/>
                </a:solidFill>
              </a:rPr>
            </a:br>
            <a:r>
              <a:rPr lang="ru-RU" sz="2400" dirty="0" smtClean="0">
                <a:solidFill>
                  <a:srgbClr val="002060"/>
                </a:solidFill>
              </a:rPr>
              <a:t>К выполнению испытаний комплекса ГТО необходимо готовиться в индивидуальном порядке и приходить в центр тестирования лишь тогда когда вы полностью уверены в успешном выполнении испытаний на самые высокие показатели.</a:t>
            </a:r>
            <a:endParaRPr lang="ru-RU" sz="24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611560" y="548680"/>
            <a:ext cx="8064896" cy="1800200"/>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Я хочу выполнить все нормативы комплекса ГТО в один день, это возможно?</a:t>
            </a:r>
            <a:endParaRPr lang="ru-RU" sz="3600" b="1" dirty="0"/>
          </a:p>
        </p:txBody>
      </p:sp>
      <p:sp>
        <p:nvSpPr>
          <p:cNvPr id="24" name="Управляющая кнопка: домой 23">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668344" y="1340768"/>
            <a:ext cx="936104" cy="936104"/>
          </a:xfrm>
          <a:prstGeom prst="rect">
            <a:avLst/>
          </a:prstGeom>
          <a:noFill/>
        </p:spPr>
      </p:pic>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3" presetClass="entr" presetSubtype="1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par>
                                <p:cTn id="12" presetID="53"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467544" y="2636912"/>
            <a:ext cx="8280920" cy="3816424"/>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002060"/>
                </a:solidFill>
              </a:rPr>
              <a:t>1. Вести здоровый образ жизни (зарядка, физические нагрузки, питание).</a:t>
            </a:r>
          </a:p>
          <a:p>
            <a:r>
              <a:rPr lang="ru-RU" sz="2400" dirty="0" smtClean="0">
                <a:solidFill>
                  <a:srgbClr val="002060"/>
                </a:solidFill>
              </a:rPr>
              <a:t>2. Посещать уроки физической культуры (для учащихся всех форм обучения), или спортивные залы, </a:t>
            </a:r>
            <a:r>
              <a:rPr lang="ru-RU" sz="2400" dirty="0" err="1" smtClean="0">
                <a:solidFill>
                  <a:srgbClr val="002060"/>
                </a:solidFill>
              </a:rPr>
              <a:t>фитнес-центры</a:t>
            </a:r>
            <a:r>
              <a:rPr lang="ru-RU" sz="2400" dirty="0" smtClean="0">
                <a:solidFill>
                  <a:srgbClr val="002060"/>
                </a:solidFill>
              </a:rPr>
              <a:t> (для взрослого населения).</a:t>
            </a:r>
          </a:p>
          <a:p>
            <a:r>
              <a:rPr lang="ru-RU" sz="2400" dirty="0" smtClean="0">
                <a:solidFill>
                  <a:srgbClr val="002060"/>
                </a:solidFill>
              </a:rPr>
              <a:t>3. Сформировать индивидуальный график или план подготовки к выполнению испытаний, входящих в состав ВФСК-ГТО. При соблюдении указанных рекомендаций, вы непременно можете рассчитывать на успех.</a:t>
            </a:r>
            <a:endParaRPr lang="ru-RU" sz="24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683568" y="548680"/>
            <a:ext cx="7632848" cy="1800200"/>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Что я могу сделать сейчас для успешного выполнения нормативов комплекса ГТО?</a:t>
            </a:r>
            <a:endParaRPr lang="ru-RU" sz="3600" b="1" dirty="0"/>
          </a:p>
        </p:txBody>
      </p:sp>
      <p:sp>
        <p:nvSpPr>
          <p:cNvPr id="24" name="Управляющая кнопка: домой 23">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092280" y="1628800"/>
            <a:ext cx="936104" cy="936104"/>
          </a:xfrm>
          <a:prstGeom prst="rect">
            <a:avLst/>
          </a:prstGeom>
          <a:noFill/>
        </p:spPr>
      </p:pic>
    </p:spTree>
  </p:cSld>
  <p:clrMapOvr>
    <a:masterClrMapping/>
  </p:clrMapOvr>
  <p:transition spd="med" advClick="0">
    <p:wedg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3" presetClass="entr" presetSubtype="1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par>
                                <p:cTn id="12" presetID="53"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899592" y="2420888"/>
            <a:ext cx="6984776" cy="3672408"/>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Медицинский допуск для учащихся можно получить в медицинском кабинете в образовательных учреждениях (школе), или студенческих поликлиниках по итогам ежегодного медицинского осмотра.</a:t>
            </a:r>
            <a:br>
              <a:rPr lang="ru-RU" sz="2400" dirty="0" smtClean="0">
                <a:solidFill>
                  <a:srgbClr val="002060"/>
                </a:solidFill>
              </a:rPr>
            </a:br>
            <a:r>
              <a:rPr lang="ru-RU" sz="2400" dirty="0" smtClean="0">
                <a:solidFill>
                  <a:srgbClr val="002060"/>
                </a:solidFill>
              </a:rPr>
              <a:t>Взрослое население медицинский допуск может получить в поликлиниках по месту жительства при условии систематического прохождения диспансеризации населения.</a:t>
            </a:r>
            <a:endParaRPr lang="ru-RU" sz="24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755576" y="548680"/>
            <a:ext cx="7560840" cy="158417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Как мне пройти медицинский допуск?</a:t>
            </a:r>
            <a:endParaRPr lang="ru-RU" sz="3600" b="1" dirty="0"/>
          </a:p>
        </p:txBody>
      </p:sp>
      <p:sp>
        <p:nvSpPr>
          <p:cNvPr id="24" name="Управляющая кнопка: домой 23">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308304" y="1196752"/>
            <a:ext cx="936104" cy="936104"/>
          </a:xfrm>
          <a:prstGeom prst="rect">
            <a:avLst/>
          </a:prstGeom>
          <a:noFill/>
        </p:spPr>
      </p:pic>
    </p:spTree>
  </p:cSld>
  <p:clrMapOvr>
    <a:masterClrMapping/>
  </p:clrMapOvr>
  <p:transition spd="med" advClick="0">
    <p:cover dir="ru"/>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a:hlinkClick r:id="" action="ppaction://hlinkshowjump?jump=nextslide"/>
          </p:cNvPr>
          <p:cNvSpPr/>
          <p:nvPr/>
        </p:nvSpPr>
        <p:spPr>
          <a:xfrm>
            <a:off x="179512" y="188640"/>
            <a:ext cx="8784976" cy="6480720"/>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smtClean="0"/>
          </a:p>
          <a:p>
            <a:pPr algn="ctr"/>
            <a:r>
              <a:rPr lang="ru-RU" sz="2000" dirty="0" smtClean="0"/>
              <a:t>Весной </a:t>
            </a:r>
            <a:r>
              <a:rPr lang="ru-RU" sz="2000" dirty="0" smtClean="0"/>
              <a:t>2019 </a:t>
            </a:r>
            <a:r>
              <a:rPr lang="ru-RU" sz="2000" dirty="0" smtClean="0"/>
              <a:t>года </a:t>
            </a:r>
            <a:r>
              <a:rPr lang="ru-RU" sz="2000" dirty="0" smtClean="0"/>
              <a:t>ученики нашей школы получили 7 золотых знаков отличия комплекса ГТО </a:t>
            </a:r>
            <a:r>
              <a:rPr lang="en-US" sz="2000" dirty="0" smtClean="0"/>
              <a:t>III</a:t>
            </a:r>
            <a:r>
              <a:rPr lang="ru-RU" sz="2000" dirty="0" smtClean="0"/>
              <a:t> и </a:t>
            </a:r>
            <a:r>
              <a:rPr lang="en-US" sz="2000" dirty="0" smtClean="0"/>
              <a:t>IV</a:t>
            </a:r>
            <a:r>
              <a:rPr lang="ru-RU" sz="2000" dirty="0" smtClean="0"/>
              <a:t> ступеней. Они успешно выполнили нормативы комплекса ГТО на территории МАОУ СОШ № 62. Среди них: Югов Фадей – </a:t>
            </a:r>
            <a:r>
              <a:rPr lang="en-US" sz="2000" dirty="0" smtClean="0"/>
              <a:t>III</a:t>
            </a:r>
            <a:r>
              <a:rPr lang="ru-RU" sz="2000" dirty="0" smtClean="0"/>
              <a:t> ступень; </a:t>
            </a:r>
            <a:r>
              <a:rPr lang="ru-RU" sz="2000" dirty="0" err="1" smtClean="0"/>
              <a:t>Вяткин</a:t>
            </a:r>
            <a:r>
              <a:rPr lang="ru-RU" sz="2000" dirty="0" smtClean="0"/>
              <a:t> Иван, Андрусяк Анна, </a:t>
            </a:r>
            <a:r>
              <a:rPr lang="ru-RU" sz="2000" dirty="0" err="1" smtClean="0"/>
              <a:t>Золотина</a:t>
            </a:r>
            <a:r>
              <a:rPr lang="ru-RU" sz="2000" dirty="0" smtClean="0"/>
              <a:t> Ксения, </a:t>
            </a:r>
            <a:r>
              <a:rPr lang="ru-RU" sz="2000" dirty="0" err="1" smtClean="0"/>
              <a:t>Салимгараева</a:t>
            </a:r>
            <a:r>
              <a:rPr lang="ru-RU" sz="2000" dirty="0" smtClean="0"/>
              <a:t> Алина, </a:t>
            </a:r>
            <a:r>
              <a:rPr lang="ru-RU" sz="2000" dirty="0" err="1" smtClean="0"/>
              <a:t>Закрятин</a:t>
            </a:r>
            <a:r>
              <a:rPr lang="ru-RU" sz="2000" dirty="0" smtClean="0"/>
              <a:t> Александр и Сашкин Максим – </a:t>
            </a:r>
            <a:r>
              <a:rPr lang="en-US" sz="2000" dirty="0" smtClean="0"/>
              <a:t>IV </a:t>
            </a:r>
            <a:r>
              <a:rPr lang="ru-RU" sz="2000" dirty="0" smtClean="0"/>
              <a:t>ступень. Всероссийский этап фестиваля </a:t>
            </a:r>
            <a:r>
              <a:rPr lang="ru-RU" sz="2000" b="1" dirty="0" smtClean="0">
                <a:solidFill>
                  <a:srgbClr val="FF0000"/>
                </a:solidFill>
              </a:rPr>
              <a:t>ГТО</a:t>
            </a:r>
            <a:r>
              <a:rPr lang="ru-RU" sz="2000" dirty="0" smtClean="0"/>
              <a:t> состоялся в Екатеринбурге 7 и 8 июня 2019 года. И на этот раз нашу школу представляло гораздо большее количество учеников! </a:t>
            </a:r>
            <a:r>
              <a:rPr lang="ru-RU" sz="2000" dirty="0" smtClean="0"/>
              <a:t>Это </a:t>
            </a:r>
            <a:r>
              <a:rPr lang="ru-RU" sz="2000" dirty="0" smtClean="0"/>
              <a:t>Пантелеева Софья, Сальникова Дарья – </a:t>
            </a:r>
            <a:r>
              <a:rPr lang="en-US" sz="2000" dirty="0" smtClean="0"/>
              <a:t>III</a:t>
            </a:r>
            <a:r>
              <a:rPr lang="ru-RU" sz="2000" dirty="0" smtClean="0"/>
              <a:t> ступень, золотой знак отличия; Миллер Екатерина, </a:t>
            </a:r>
            <a:r>
              <a:rPr lang="ru-RU" sz="2000" dirty="0" err="1" smtClean="0"/>
              <a:t>Бырка</a:t>
            </a:r>
            <a:r>
              <a:rPr lang="ru-RU" sz="2000" dirty="0" smtClean="0"/>
              <a:t> Богдан, Федоров Данил, Карыпбаев Нурсултан, Мустаева Софья – </a:t>
            </a:r>
            <a:r>
              <a:rPr lang="en-US" sz="2000" dirty="0" smtClean="0"/>
              <a:t>III </a:t>
            </a:r>
            <a:r>
              <a:rPr lang="ru-RU" sz="2000" dirty="0" smtClean="0"/>
              <a:t>ступень, серебряный знак отличия; Игнатьева Богдана, Аскеров Эмин, Мокроусова Дарья – </a:t>
            </a:r>
            <a:r>
              <a:rPr lang="en-US" sz="2000" dirty="0" smtClean="0"/>
              <a:t>III </a:t>
            </a:r>
            <a:r>
              <a:rPr lang="ru-RU" sz="2000" dirty="0" smtClean="0"/>
              <a:t>ступень, бронзовый знак отличия; Антропов Алексей, Арутюнян Арен, Дунай Вячеслав, </a:t>
            </a:r>
            <a:r>
              <a:rPr lang="ru-RU" sz="2000" dirty="0" err="1" smtClean="0"/>
              <a:t>Емангулов</a:t>
            </a:r>
            <a:r>
              <a:rPr lang="ru-RU" sz="2000" dirty="0" smtClean="0"/>
              <a:t> Степан, </a:t>
            </a:r>
            <a:r>
              <a:rPr lang="ru-RU" sz="2000" dirty="0" err="1" smtClean="0"/>
              <a:t>Остапенко</a:t>
            </a:r>
            <a:r>
              <a:rPr lang="ru-RU" sz="2000" dirty="0" smtClean="0"/>
              <a:t> Тимофей, </a:t>
            </a:r>
            <a:r>
              <a:rPr lang="ru-RU" sz="2000" dirty="0" err="1" smtClean="0"/>
              <a:t>Сангинов</a:t>
            </a:r>
            <a:r>
              <a:rPr lang="ru-RU" sz="2000" dirty="0" smtClean="0"/>
              <a:t> </a:t>
            </a:r>
            <a:r>
              <a:rPr lang="ru-RU" sz="2000" dirty="0" err="1" smtClean="0"/>
              <a:t>Алиматхон</a:t>
            </a:r>
            <a:r>
              <a:rPr lang="ru-RU" sz="2000" dirty="0" smtClean="0"/>
              <a:t>, </a:t>
            </a:r>
            <a:r>
              <a:rPr lang="ru-RU" sz="2000" dirty="0" err="1" smtClean="0"/>
              <a:t>Хазиахметов</a:t>
            </a:r>
            <a:r>
              <a:rPr lang="ru-RU" sz="2000" dirty="0" smtClean="0"/>
              <a:t> Артур, Чеботарев Сережа, Михайлова Полина, Петрова Анастасия, Сотникова Полина – </a:t>
            </a:r>
            <a:r>
              <a:rPr lang="en-US" sz="2000" dirty="0" smtClean="0"/>
              <a:t>IV</a:t>
            </a:r>
            <a:r>
              <a:rPr lang="ru-RU" sz="2000" dirty="0" smtClean="0"/>
              <a:t> ступень, золотой знак отличия. На сегодняшний день в копилке нашей школы 20 золотых, 5 серебряных и 3 бронзовых медалей. </a:t>
            </a:r>
          </a:p>
          <a:p>
            <a:pPr algn="ctr"/>
            <a:endParaRPr lang="ru-RU" sz="1400" dirty="0"/>
          </a:p>
        </p:txBody>
      </p:sp>
    </p:spTree>
  </p:cSld>
  <p:clrMapOvr>
    <a:masterClrMapping/>
  </p:clrMapOvr>
  <p:transition spd="med" advClick="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395536" y="2780928"/>
            <a:ext cx="8424936" cy="3600400"/>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Ответ на этот вопрос для каждого молодого человека может быть свой. Кто-то хочет сравнить себя со старшими членами семьи, имеющими советский знак ГТО. Кто-то хочет попробовать достичь конкретного результата и проверить свою силу воли и настойчивость. А кто-то просто привык быть первым в учёбе и спорте. Все люди разные. Однако, у всех, кто добровольно решил пройти испытание комплексом ГТО, есть одна общая черта, — целеустремлённость. Именно эта черта является наиболее важной для людей XXI века. Только целеустремлённые и физически подготовленные люди смогут добиваться успеха в условиях конкуренции на рынке труда!</a:t>
            </a:r>
            <a:br>
              <a:rPr lang="ru-RU" dirty="0" smtClean="0">
                <a:solidFill>
                  <a:srgbClr val="002060"/>
                </a:solidFill>
              </a:rPr>
            </a:br>
            <a:r>
              <a:rPr lang="ru-RU" dirty="0" smtClean="0">
                <a:solidFill>
                  <a:srgbClr val="002060"/>
                </a:solidFill>
              </a:rPr>
              <a:t>Возрождение комплекса ГТО в учебных организациях принципиально важно для формирования у молодого поколения целеустремлённости и уверенности в своих силах.</a:t>
            </a:r>
            <a:endParaRPr lang="ru-RU"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611560" y="332656"/>
            <a:ext cx="7704856" cy="2232248"/>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Для чего нужно стремиться молодежи 21 века к выполнению нормативов ГТО, к получению знаков отличия?</a:t>
            </a:r>
            <a:endParaRPr lang="ru-RU" sz="3600" b="1" dirty="0"/>
          </a:p>
        </p:txBody>
      </p:sp>
      <p:sp>
        <p:nvSpPr>
          <p:cNvPr id="24" name="Управляющая кнопка: домой 23">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380312" y="1628800"/>
            <a:ext cx="936104" cy="936104"/>
          </a:xfrm>
          <a:prstGeom prst="rect">
            <a:avLst/>
          </a:prstGeom>
          <a:noFill/>
        </p:spPr>
      </p:pic>
    </p:spTree>
  </p:cSld>
  <p:clrMapOvr>
    <a:masterClrMapping/>
  </p:clrMapOvr>
  <p:transition spd="med" advClick="0">
    <p:wheel spokes="2"/>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899592" y="2852936"/>
            <a:ext cx="6984776" cy="3240360"/>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Теоретическое тестирование предполагает ответы на 20 вопросов  с 4-мя вариантами ответов, один из которых правильный за установленный отрезок времени (10 минут).</a:t>
            </a:r>
            <a:endParaRPr lang="ru-RU" sz="24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755576" y="548680"/>
            <a:ext cx="7560840" cy="1800200"/>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Что такое теоретическое тестирование?</a:t>
            </a:r>
            <a:endParaRPr lang="ru-RU" sz="3600" b="1" dirty="0"/>
          </a:p>
        </p:txBody>
      </p:sp>
      <p:sp>
        <p:nvSpPr>
          <p:cNvPr id="24" name="Управляющая кнопка: домой 23">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020272" y="1196752"/>
            <a:ext cx="936104" cy="936104"/>
          </a:xfrm>
          <a:prstGeom prst="rect">
            <a:avLst/>
          </a:prstGeom>
          <a:noFill/>
        </p:spPr>
      </p:pic>
    </p:spTree>
  </p:cSld>
  <p:clrMapOvr>
    <a:masterClrMapping/>
  </p:clrMapOvr>
  <p:transition spd="med" advClick="0">
    <p:circl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899592" y="3068960"/>
            <a:ext cx="6984776" cy="3240360"/>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Присвоение знака отличия осуществляется по «нижней планке». Если хотя бы один из видов испытаний был выполнен на бронзовый знак отличия, то будет присвоен бронзовый знак, несмотря на то, что все остальные испытания были выполнены на «золото» или «серебро».</a:t>
            </a:r>
            <a:endParaRPr lang="ru-RU" sz="2400" dirty="0">
              <a:solidFill>
                <a:srgbClr val="002060"/>
              </a:solidFill>
            </a:endParaRPr>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4" name="Скругленный прямоугольник 13"/>
          <p:cNvSpPr/>
          <p:nvPr/>
        </p:nvSpPr>
        <p:spPr>
          <a:xfrm>
            <a:off x="539552" y="548680"/>
            <a:ext cx="8064896" cy="2232248"/>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Если часть испытаний была выполнена на золотой знак отличия, а вторая на серебряный, какой в итоге я получу знак?</a:t>
            </a:r>
            <a:endParaRPr lang="ru-RU" sz="3600" b="1" dirty="0"/>
          </a:p>
        </p:txBody>
      </p:sp>
      <p:sp>
        <p:nvSpPr>
          <p:cNvPr id="24" name="Управляющая кнопка: домой 23">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C:\Users\Саглай\Desktop\урок ГТО (1)\gold5.png"/>
          <p:cNvPicPr>
            <a:picLocks noChangeAspect="1" noChangeArrowheads="1"/>
          </p:cNvPicPr>
          <p:nvPr/>
        </p:nvPicPr>
        <p:blipFill>
          <a:blip r:embed="rId4" cstate="print"/>
          <a:srcRect/>
          <a:stretch>
            <a:fillRect/>
          </a:stretch>
        </p:blipFill>
        <p:spPr bwMode="auto">
          <a:xfrm>
            <a:off x="7596336" y="1844824"/>
            <a:ext cx="936104" cy="936104"/>
          </a:xfrm>
          <a:prstGeom prst="rect">
            <a:avLst/>
          </a:prstGeom>
          <a:noFill/>
        </p:spPr>
      </p:pic>
    </p:spTree>
  </p:cSld>
  <p:clrMapOvr>
    <a:masterClrMapping/>
  </p:clrMapOvr>
  <p:transition spd="med" advClick="0">
    <p:newsflash/>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nextCondLst>
                <p:cond evt="onClick" delay="0">
                  <p:tgtEl>
                    <p:spTgt spid="14"/>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467544" y="2636912"/>
            <a:ext cx="8136904" cy="3672408"/>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Благодаря ГТО миллионы советских людей получили навыки маршевой, лыжной, стрелковой подготовки, плавания, метания гранат, преодоления водных преград и препятствий. Это помогло им в минимальные сроки овладеть военным делом, стать снайперами, разведчиками, танкистами, летчиками. Скромный значок ГТО для многих из них стал первой наградой, к которой позднее добавились ордена за трудовые и боевые заслуги.</a:t>
            </a:r>
            <a:endParaRPr lang="ru-RU" sz="2400" dirty="0">
              <a:solidFill>
                <a:schemeClr val="tx1"/>
              </a:solidFill>
            </a:endParaRPr>
          </a:p>
        </p:txBody>
      </p:sp>
      <p:sp>
        <p:nvSpPr>
          <p:cNvPr id="5" name="Управляющая кнопка: домой 4">
            <a:hlinkClick r:id="rId2"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611560" y="476672"/>
            <a:ext cx="8064896" cy="1872208"/>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Как  комплекс ГТО помог в Великой Отечественной войне? </a:t>
            </a:r>
            <a:endParaRPr lang="ru-RU" sz="3600" b="1" dirty="0"/>
          </a:p>
        </p:txBody>
      </p:sp>
      <p:pic>
        <p:nvPicPr>
          <p:cNvPr id="8" name="Picture 2" descr="C:\Users\Саглай\Desktop\урок ГТО (1)\gold5.png"/>
          <p:cNvPicPr>
            <a:picLocks noChangeAspect="1" noChangeArrowheads="1"/>
          </p:cNvPicPr>
          <p:nvPr/>
        </p:nvPicPr>
        <p:blipFill>
          <a:blip r:embed="rId3" cstate="print"/>
          <a:srcRect/>
          <a:stretch>
            <a:fillRect/>
          </a:stretch>
        </p:blipFill>
        <p:spPr bwMode="auto">
          <a:xfrm>
            <a:off x="7524328" y="1340768"/>
            <a:ext cx="936104" cy="936104"/>
          </a:xfrm>
          <a:prstGeom prst="rect">
            <a:avLst/>
          </a:prstGeom>
          <a:noFill/>
        </p:spPr>
      </p:pic>
    </p:spTree>
  </p:cSld>
  <p:clrMapOvr>
    <a:masterClrMapping/>
  </p:clrMapOvr>
  <p:transition spd="med" advClick="0">
    <p:blinds/>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71600" y="332656"/>
            <a:ext cx="5328592" cy="720080"/>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Викторина окончена!</a:t>
            </a:r>
            <a:endParaRPr lang="ru-RU" sz="3600" b="1" dirty="0"/>
          </a:p>
        </p:txBody>
      </p:sp>
      <p:sp>
        <p:nvSpPr>
          <p:cNvPr id="5" name="Прямоугольник 4"/>
          <p:cNvSpPr/>
          <p:nvPr/>
        </p:nvSpPr>
        <p:spPr>
          <a:xfrm>
            <a:off x="467544" y="1412776"/>
            <a:ext cx="382701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Молодцы!</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Скругленный прямоугольник 5"/>
          <p:cNvSpPr/>
          <p:nvPr/>
        </p:nvSpPr>
        <p:spPr>
          <a:xfrm>
            <a:off x="4427984" y="6021288"/>
            <a:ext cx="3744416" cy="50405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Подведение итогов.</a:t>
            </a:r>
            <a:endParaRPr lang="ru-RU" sz="2400" b="1" dirty="0"/>
          </a:p>
        </p:txBody>
      </p:sp>
      <p:sp>
        <p:nvSpPr>
          <p:cNvPr id="7" name="Прямоугольник 6"/>
          <p:cNvSpPr/>
          <p:nvPr/>
        </p:nvSpPr>
        <p:spPr>
          <a:xfrm>
            <a:off x="467544" y="4725144"/>
            <a:ext cx="347242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a:t>
            </a:r>
          </a:p>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работу!</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descr="C:\Users\Саглай\Desktop\zaryadkam.png"/>
          <p:cNvPicPr>
            <a:picLocks noChangeAspect="1" noChangeArrowheads="1"/>
          </p:cNvPicPr>
          <p:nvPr/>
        </p:nvPicPr>
        <p:blipFill>
          <a:blip r:embed="rId2" cstate="print"/>
          <a:srcRect/>
          <a:stretch>
            <a:fillRect/>
          </a:stretch>
        </p:blipFill>
        <p:spPr bwMode="auto">
          <a:xfrm>
            <a:off x="179512" y="2420888"/>
            <a:ext cx="4320480" cy="2340260"/>
          </a:xfrm>
          <a:prstGeom prst="rect">
            <a:avLst/>
          </a:prstGeom>
          <a:noFill/>
        </p:spPr>
      </p:pic>
      <p:sp>
        <p:nvSpPr>
          <p:cNvPr id="8" name="Скругленный прямоугольник 7"/>
          <p:cNvSpPr/>
          <p:nvPr/>
        </p:nvSpPr>
        <p:spPr>
          <a:xfrm>
            <a:off x="4716016" y="980728"/>
            <a:ext cx="4104456" cy="4896544"/>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ndParaRPr>
          </a:p>
          <a:p>
            <a:pPr algn="ctr"/>
            <a:r>
              <a:rPr lang="ru-RU" sz="2400" dirty="0" smtClean="0">
                <a:solidFill>
                  <a:schemeClr val="tx1"/>
                </a:solidFill>
              </a:rPr>
              <a:t>Кто знает, что это такое?</a:t>
            </a:r>
            <a:br>
              <a:rPr lang="ru-RU" sz="2400" dirty="0" smtClean="0">
                <a:solidFill>
                  <a:schemeClr val="tx1"/>
                </a:solidFill>
              </a:rPr>
            </a:br>
            <a:r>
              <a:rPr lang="ru-RU" sz="2400" dirty="0" smtClean="0">
                <a:solidFill>
                  <a:schemeClr val="tx1"/>
                </a:solidFill>
              </a:rPr>
              <a:t>Где надпись крупно ГТО!</a:t>
            </a:r>
            <a:br>
              <a:rPr lang="ru-RU" sz="2400" dirty="0" smtClean="0">
                <a:solidFill>
                  <a:schemeClr val="tx1"/>
                </a:solidFill>
              </a:rPr>
            </a:br>
            <a:r>
              <a:rPr lang="ru-RU" sz="2400" dirty="0" smtClean="0">
                <a:solidFill>
                  <a:schemeClr val="tx1"/>
                </a:solidFill>
              </a:rPr>
              <a:t>О нём студенты знали все,</a:t>
            </a:r>
            <a:br>
              <a:rPr lang="ru-RU" sz="2400" dirty="0" smtClean="0">
                <a:solidFill>
                  <a:schemeClr val="tx1"/>
                </a:solidFill>
              </a:rPr>
            </a:br>
            <a:r>
              <a:rPr lang="ru-RU" sz="2400" dirty="0" smtClean="0">
                <a:solidFill>
                  <a:schemeClr val="tx1"/>
                </a:solidFill>
              </a:rPr>
              <a:t>и в школе знали тоже,</a:t>
            </a:r>
            <a:br>
              <a:rPr lang="ru-RU" sz="2400" dirty="0" smtClean="0">
                <a:solidFill>
                  <a:schemeClr val="tx1"/>
                </a:solidFill>
              </a:rPr>
            </a:br>
            <a:r>
              <a:rPr lang="ru-RU" sz="2400" dirty="0" smtClean="0">
                <a:solidFill>
                  <a:schemeClr val="tx1"/>
                </a:solidFill>
              </a:rPr>
              <a:t>Сдавали нормы ГТО,</a:t>
            </a:r>
            <a:br>
              <a:rPr lang="ru-RU" sz="2400" dirty="0" smtClean="0">
                <a:solidFill>
                  <a:schemeClr val="tx1"/>
                </a:solidFill>
              </a:rPr>
            </a:br>
            <a:r>
              <a:rPr lang="ru-RU" sz="2400" dirty="0" smtClean="0">
                <a:solidFill>
                  <a:schemeClr val="tx1"/>
                </a:solidFill>
              </a:rPr>
              <a:t>на ловкость, силу, скорость!</a:t>
            </a:r>
            <a:br>
              <a:rPr lang="ru-RU" sz="2400" dirty="0" smtClean="0">
                <a:solidFill>
                  <a:schemeClr val="tx1"/>
                </a:solidFill>
              </a:rPr>
            </a:br>
            <a:r>
              <a:rPr lang="ru-RU" sz="2400" dirty="0" smtClean="0">
                <a:solidFill>
                  <a:schemeClr val="tx1"/>
                </a:solidFill>
              </a:rPr>
              <a:t>Значок спортивный ГТО!</a:t>
            </a:r>
            <a:br>
              <a:rPr lang="ru-RU" sz="2400" dirty="0" smtClean="0">
                <a:solidFill>
                  <a:schemeClr val="tx1"/>
                </a:solidFill>
              </a:rPr>
            </a:br>
            <a:r>
              <a:rPr lang="ru-RU" sz="2400" dirty="0" smtClean="0">
                <a:solidFill>
                  <a:schemeClr val="tx1"/>
                </a:solidFill>
              </a:rPr>
              <a:t>Почётный знак!</a:t>
            </a:r>
            <a:br>
              <a:rPr lang="ru-RU" sz="2400" dirty="0" smtClean="0">
                <a:solidFill>
                  <a:schemeClr val="tx1"/>
                </a:solidFill>
              </a:rPr>
            </a:br>
            <a:r>
              <a:rPr lang="ru-RU" sz="2400" dirty="0" smtClean="0">
                <a:solidFill>
                  <a:schemeClr val="tx1"/>
                </a:solidFill>
              </a:rPr>
              <a:t>Отличник в спорте!</a:t>
            </a:r>
            <a:br>
              <a:rPr lang="ru-RU" sz="2400" dirty="0" smtClean="0">
                <a:solidFill>
                  <a:schemeClr val="tx1"/>
                </a:solidFill>
              </a:rPr>
            </a:br>
            <a:r>
              <a:rPr lang="ru-RU" sz="2400" dirty="0" smtClean="0">
                <a:solidFill>
                  <a:schemeClr val="tx1"/>
                </a:solidFill>
              </a:rPr>
              <a:t>Будь лучшим!</a:t>
            </a:r>
            <a:br>
              <a:rPr lang="ru-RU" sz="2400" dirty="0" smtClean="0">
                <a:solidFill>
                  <a:schemeClr val="tx1"/>
                </a:solidFill>
              </a:rPr>
            </a:br>
            <a:r>
              <a:rPr lang="ru-RU" sz="2400" dirty="0" smtClean="0">
                <a:solidFill>
                  <a:schemeClr val="tx1"/>
                </a:solidFill>
              </a:rPr>
              <a:t>Его ты заслужи!</a:t>
            </a:r>
            <a:br>
              <a:rPr lang="ru-RU" sz="2400" dirty="0" smtClean="0">
                <a:solidFill>
                  <a:schemeClr val="tx1"/>
                </a:solidFill>
              </a:rPr>
            </a:br>
            <a:r>
              <a:rPr lang="ru-RU" sz="2400" dirty="0" smtClean="0">
                <a:solidFill>
                  <a:schemeClr val="tx1"/>
                </a:solidFill>
              </a:rPr>
              <a:t>Готов к труду и Обороне!</a:t>
            </a:r>
          </a:p>
          <a:p>
            <a:pPr algn="ctr"/>
            <a:endParaRPr lang="ru-RU" sz="2400" dirty="0">
              <a:solidFill>
                <a:schemeClr val="tx1"/>
              </a:solidFill>
            </a:endParaRPr>
          </a:p>
        </p:txBody>
      </p:sp>
    </p:spTree>
  </p:cSld>
  <p:clrMapOvr>
    <a:masterClrMapping/>
  </p:clrMapOvr>
  <p:transition spd="med" advClick="0">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771800" y="404664"/>
            <a:ext cx="5544616" cy="50405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Станция 1. Сила. </a:t>
            </a:r>
            <a:endParaRPr lang="ru-RU" sz="2800" dirty="0"/>
          </a:p>
        </p:txBody>
      </p:sp>
      <p:pic>
        <p:nvPicPr>
          <p:cNvPr id="3" name="Picture 2" descr="C:\Users\Саглай\Desktop\zaryadkam.png">
            <a:hlinkClick r:id="" action="ppaction://hlinkshowjump?jump=nextslide"/>
          </p:cNvPr>
          <p:cNvPicPr>
            <a:picLocks noChangeAspect="1" noChangeArrowheads="1"/>
          </p:cNvPicPr>
          <p:nvPr/>
        </p:nvPicPr>
        <p:blipFill>
          <a:blip r:embed="rId3" cstate="print"/>
          <a:srcRect/>
          <a:stretch>
            <a:fillRect/>
          </a:stretch>
        </p:blipFill>
        <p:spPr bwMode="auto">
          <a:xfrm>
            <a:off x="251520" y="332656"/>
            <a:ext cx="2349624" cy="1272713"/>
          </a:xfrm>
          <a:prstGeom prst="rect">
            <a:avLst/>
          </a:prstGeom>
          <a:noFill/>
        </p:spPr>
      </p:pic>
      <p:sp>
        <p:nvSpPr>
          <p:cNvPr id="5" name="Скругленный прямоугольник 4"/>
          <p:cNvSpPr/>
          <p:nvPr/>
        </p:nvSpPr>
        <p:spPr>
          <a:xfrm>
            <a:off x="2699792" y="1124744"/>
            <a:ext cx="5832648" cy="1512168"/>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Подтягивание из виса на высокой перекладине (количество раз) –</a:t>
            </a:r>
          </a:p>
          <a:p>
            <a:pPr algn="ctr"/>
            <a:r>
              <a:rPr lang="ru-RU" sz="2400" dirty="0" smtClean="0"/>
              <a:t> 1 участник от команды - мальчик</a:t>
            </a:r>
            <a:endParaRPr lang="ru-RU" sz="2400" dirty="0"/>
          </a:p>
        </p:txBody>
      </p:sp>
      <p:pic>
        <p:nvPicPr>
          <p:cNvPr id="5122" name="Picture 2" descr="C:\Users\Саглай\Desktop\1рон.JPEG"/>
          <p:cNvPicPr>
            <a:picLocks noChangeAspect="1" noChangeArrowheads="1"/>
          </p:cNvPicPr>
          <p:nvPr/>
        </p:nvPicPr>
        <p:blipFill>
          <a:blip r:embed="rId4" cstate="print"/>
          <a:srcRect/>
          <a:stretch>
            <a:fillRect/>
          </a:stretch>
        </p:blipFill>
        <p:spPr bwMode="auto">
          <a:xfrm>
            <a:off x="4427984" y="4149080"/>
            <a:ext cx="3896816" cy="2182217"/>
          </a:xfrm>
          <a:prstGeom prst="rect">
            <a:avLst/>
          </a:prstGeom>
          <a:ln>
            <a:noFill/>
          </a:ln>
          <a:effectLst>
            <a:outerShdw blurRad="292100" dist="139700" dir="2700000" algn="tl" rotWithShape="0">
              <a:srgbClr val="333333">
                <a:alpha val="65000"/>
              </a:srgbClr>
            </a:outerShdw>
          </a:effectLst>
        </p:spPr>
      </p:pic>
      <p:pic>
        <p:nvPicPr>
          <p:cNvPr id="5123" name="Picture 3" descr="C:\Users\Саглай\Desktop\трне.JPEG"/>
          <p:cNvPicPr>
            <a:picLocks noChangeAspect="1" noChangeArrowheads="1"/>
          </p:cNvPicPr>
          <p:nvPr/>
        </p:nvPicPr>
        <p:blipFill>
          <a:blip r:embed="rId5" cstate="print"/>
          <a:srcRect/>
          <a:stretch>
            <a:fillRect/>
          </a:stretch>
        </p:blipFill>
        <p:spPr bwMode="auto">
          <a:xfrm>
            <a:off x="539552" y="2780928"/>
            <a:ext cx="4248472" cy="23807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843808" y="476672"/>
            <a:ext cx="5472608" cy="50405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Станция 2. Смелость. </a:t>
            </a:r>
            <a:endParaRPr lang="ru-RU" sz="2800" dirty="0"/>
          </a:p>
        </p:txBody>
      </p:sp>
      <p:pic>
        <p:nvPicPr>
          <p:cNvPr id="3" name="Picture 2" descr="C:\Users\Саглай\Desktop\zaryadkam.png">
            <a:hlinkClick r:id="" action="ppaction://hlinkshowjump?jump=nextslide"/>
          </p:cNvPr>
          <p:cNvPicPr>
            <a:picLocks noChangeAspect="1" noChangeArrowheads="1"/>
          </p:cNvPicPr>
          <p:nvPr/>
        </p:nvPicPr>
        <p:blipFill>
          <a:blip r:embed="rId3" cstate="print"/>
          <a:srcRect/>
          <a:stretch>
            <a:fillRect/>
          </a:stretch>
        </p:blipFill>
        <p:spPr bwMode="auto">
          <a:xfrm>
            <a:off x="251520" y="332656"/>
            <a:ext cx="2349624" cy="1272713"/>
          </a:xfrm>
          <a:prstGeom prst="rect">
            <a:avLst/>
          </a:prstGeom>
          <a:noFill/>
        </p:spPr>
      </p:pic>
      <p:sp>
        <p:nvSpPr>
          <p:cNvPr id="5" name="Скругленный прямоугольник 4"/>
          <p:cNvSpPr/>
          <p:nvPr/>
        </p:nvSpPr>
        <p:spPr>
          <a:xfrm>
            <a:off x="2699792" y="1124744"/>
            <a:ext cx="5832648" cy="1440160"/>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Сгибание и разгибание рук в упоре лежа на полу (количество раз) -  1 участник от команды - мальчик</a:t>
            </a:r>
            <a:endParaRPr lang="ru-RU" sz="2400" dirty="0"/>
          </a:p>
        </p:txBody>
      </p:sp>
      <p:pic>
        <p:nvPicPr>
          <p:cNvPr id="2050" name="Picture 2" descr="C:\Users\Саглай\Desktop\245.JPEG"/>
          <p:cNvPicPr>
            <a:picLocks noChangeAspect="1" noChangeArrowheads="1"/>
          </p:cNvPicPr>
          <p:nvPr/>
        </p:nvPicPr>
        <p:blipFill>
          <a:blip r:embed="rId4" cstate="print"/>
          <a:srcRect/>
          <a:stretch>
            <a:fillRect/>
          </a:stretch>
        </p:blipFill>
        <p:spPr bwMode="auto">
          <a:xfrm>
            <a:off x="1475656" y="2852936"/>
            <a:ext cx="5943600" cy="3295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699792" y="1124744"/>
            <a:ext cx="5832648" cy="1440160"/>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Наклон вперед из положения стоя с прямыми ногами на полу (касание пола пальцами рук) – 2 участника – 1 мальчик, 1 девочка</a:t>
            </a:r>
            <a:endParaRPr lang="ru-RU" sz="2400" dirty="0"/>
          </a:p>
        </p:txBody>
      </p:sp>
      <p:sp>
        <p:nvSpPr>
          <p:cNvPr id="5" name="Скругленный прямоугольник 4"/>
          <p:cNvSpPr/>
          <p:nvPr/>
        </p:nvSpPr>
        <p:spPr>
          <a:xfrm>
            <a:off x="2843808" y="476672"/>
            <a:ext cx="5472608" cy="50405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Станция 3. Ловкость. </a:t>
            </a:r>
            <a:endParaRPr lang="ru-RU" sz="2800" dirty="0"/>
          </a:p>
        </p:txBody>
      </p:sp>
      <p:pic>
        <p:nvPicPr>
          <p:cNvPr id="6" name="Picture 2" descr="C:\Users\Саглай\Desktop\zaryadkam.png">
            <a:hlinkClick r:id="" action="ppaction://hlinkshowjump?jump=nextslide"/>
          </p:cNvPr>
          <p:cNvPicPr>
            <a:picLocks noChangeAspect="1" noChangeArrowheads="1"/>
          </p:cNvPicPr>
          <p:nvPr/>
        </p:nvPicPr>
        <p:blipFill>
          <a:blip r:embed="rId3" cstate="print"/>
          <a:srcRect/>
          <a:stretch>
            <a:fillRect/>
          </a:stretch>
        </p:blipFill>
        <p:spPr bwMode="auto">
          <a:xfrm>
            <a:off x="251520" y="332656"/>
            <a:ext cx="2349624" cy="1272713"/>
          </a:xfrm>
          <a:prstGeom prst="rect">
            <a:avLst/>
          </a:prstGeom>
          <a:noFill/>
        </p:spPr>
      </p:pic>
      <p:pic>
        <p:nvPicPr>
          <p:cNvPr id="3074" name="Picture 2" descr="C:\Users\Саглай\Desktop\гнее5.JPEG"/>
          <p:cNvPicPr>
            <a:picLocks noChangeAspect="1" noChangeArrowheads="1"/>
          </p:cNvPicPr>
          <p:nvPr/>
        </p:nvPicPr>
        <p:blipFill>
          <a:blip r:embed="rId4" cstate="print"/>
          <a:srcRect/>
          <a:stretch>
            <a:fillRect/>
          </a:stretch>
        </p:blipFill>
        <p:spPr bwMode="auto">
          <a:xfrm>
            <a:off x="1541463" y="2828925"/>
            <a:ext cx="6200775" cy="3486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699792" y="1052736"/>
            <a:ext cx="5832648" cy="1512168"/>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Подтягивание из виса лежа на низкой перекладине (количество раз) – 1 участник – девочка.</a:t>
            </a:r>
            <a:endParaRPr lang="ru-RU" sz="2400" dirty="0"/>
          </a:p>
        </p:txBody>
      </p:sp>
      <p:sp>
        <p:nvSpPr>
          <p:cNvPr id="5" name="Скругленный прямоугольник 4"/>
          <p:cNvSpPr/>
          <p:nvPr/>
        </p:nvSpPr>
        <p:spPr>
          <a:xfrm>
            <a:off x="2915816" y="476672"/>
            <a:ext cx="5472608" cy="50405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Станция 4. Совершенство. </a:t>
            </a:r>
            <a:endParaRPr lang="ru-RU" sz="2800" dirty="0"/>
          </a:p>
        </p:txBody>
      </p:sp>
      <p:pic>
        <p:nvPicPr>
          <p:cNvPr id="6" name="Picture 2" descr="C:\Users\Саглай\Desktop\zaryadkam.png">
            <a:hlinkClick r:id="" action="ppaction://hlinkshowjump?jump=nextslide"/>
          </p:cNvPr>
          <p:cNvPicPr>
            <a:picLocks noChangeAspect="1" noChangeArrowheads="1"/>
          </p:cNvPicPr>
          <p:nvPr/>
        </p:nvPicPr>
        <p:blipFill>
          <a:blip r:embed="rId3" cstate="print"/>
          <a:srcRect/>
          <a:stretch>
            <a:fillRect/>
          </a:stretch>
        </p:blipFill>
        <p:spPr bwMode="auto">
          <a:xfrm>
            <a:off x="251520" y="332656"/>
            <a:ext cx="2349624" cy="1272713"/>
          </a:xfrm>
          <a:prstGeom prst="rect">
            <a:avLst/>
          </a:prstGeom>
          <a:noFill/>
        </p:spPr>
      </p:pic>
      <p:pic>
        <p:nvPicPr>
          <p:cNvPr id="4099" name="Picture 3" descr="C:\Users\Саглай\Desktop\урок ГТО (1)\подтягивание.JPEG"/>
          <p:cNvPicPr>
            <a:picLocks noChangeAspect="1" noChangeArrowheads="1"/>
          </p:cNvPicPr>
          <p:nvPr/>
        </p:nvPicPr>
        <p:blipFill>
          <a:blip r:embed="rId4" cstate="print"/>
          <a:srcRect/>
          <a:stretch>
            <a:fillRect/>
          </a:stretch>
        </p:blipFill>
        <p:spPr bwMode="auto">
          <a:xfrm>
            <a:off x="1691680" y="2780928"/>
            <a:ext cx="5934075"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987824" y="476672"/>
            <a:ext cx="5472608" cy="50405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Станция 5. История. </a:t>
            </a:r>
            <a:endParaRPr lang="ru-RU" sz="2800" dirty="0"/>
          </a:p>
        </p:txBody>
      </p:sp>
      <p:pic>
        <p:nvPicPr>
          <p:cNvPr id="6" name="Picture 2" descr="C:\Users\Саглай\Desktop\zaryadkam.png">
            <a:hlinkClick r:id="" action="ppaction://hlinkshowjump?jump=nextslide"/>
          </p:cNvPr>
          <p:cNvPicPr>
            <a:picLocks noChangeAspect="1" noChangeArrowheads="1"/>
          </p:cNvPicPr>
          <p:nvPr/>
        </p:nvPicPr>
        <p:blipFill>
          <a:blip r:embed="rId3" cstate="print"/>
          <a:srcRect/>
          <a:stretch>
            <a:fillRect/>
          </a:stretch>
        </p:blipFill>
        <p:spPr bwMode="auto">
          <a:xfrm>
            <a:off x="251520" y="332656"/>
            <a:ext cx="2349624" cy="1272713"/>
          </a:xfrm>
          <a:prstGeom prst="rect">
            <a:avLst/>
          </a:prstGeom>
          <a:noFill/>
        </p:spPr>
      </p:pic>
      <p:pic>
        <p:nvPicPr>
          <p:cNvPr id="6146" name="Picture 2" descr="C:\Users\Саглай\Desktop\урок ГТО (1)\hist12.jpg"/>
          <p:cNvPicPr>
            <a:picLocks noChangeAspect="1" noChangeArrowheads="1"/>
          </p:cNvPicPr>
          <p:nvPr/>
        </p:nvPicPr>
        <p:blipFill>
          <a:blip r:embed="rId4" cstate="print"/>
          <a:srcRect/>
          <a:stretch>
            <a:fillRect/>
          </a:stretch>
        </p:blipFill>
        <p:spPr bwMode="auto">
          <a:xfrm>
            <a:off x="467545" y="1700808"/>
            <a:ext cx="1512168" cy="2160240"/>
          </a:xfrm>
          <a:prstGeom prst="rect">
            <a:avLst/>
          </a:prstGeom>
          <a:ln>
            <a:noFill/>
          </a:ln>
          <a:effectLst>
            <a:outerShdw blurRad="292100" dist="139700" dir="2700000" algn="tl" rotWithShape="0">
              <a:srgbClr val="333333">
                <a:alpha val="65000"/>
              </a:srgbClr>
            </a:outerShdw>
          </a:effectLst>
        </p:spPr>
      </p:pic>
      <p:pic>
        <p:nvPicPr>
          <p:cNvPr id="6147" name="Picture 3" descr="C:\Users\Саглай\Desktop\урок ГТО (1)\hist13.jpg"/>
          <p:cNvPicPr>
            <a:picLocks noChangeAspect="1" noChangeArrowheads="1"/>
          </p:cNvPicPr>
          <p:nvPr/>
        </p:nvPicPr>
        <p:blipFill>
          <a:blip r:embed="rId5" cstate="print"/>
          <a:srcRect/>
          <a:stretch>
            <a:fillRect/>
          </a:stretch>
        </p:blipFill>
        <p:spPr bwMode="auto">
          <a:xfrm>
            <a:off x="2123728" y="1700808"/>
            <a:ext cx="2736304" cy="2150794"/>
          </a:xfrm>
          <a:prstGeom prst="rect">
            <a:avLst/>
          </a:prstGeom>
          <a:ln>
            <a:noFill/>
          </a:ln>
          <a:effectLst>
            <a:outerShdw blurRad="292100" dist="139700" dir="2700000" algn="tl" rotWithShape="0">
              <a:srgbClr val="333333">
                <a:alpha val="65000"/>
              </a:srgbClr>
            </a:outerShdw>
          </a:effectLst>
        </p:spPr>
      </p:pic>
      <p:pic>
        <p:nvPicPr>
          <p:cNvPr id="6148" name="Picture 4" descr="C:\Users\Саглай\Desktop\урок ГТО (1)\hist14.jpg"/>
          <p:cNvPicPr>
            <a:picLocks noChangeAspect="1" noChangeArrowheads="1"/>
          </p:cNvPicPr>
          <p:nvPr/>
        </p:nvPicPr>
        <p:blipFill>
          <a:blip r:embed="rId6" cstate="print"/>
          <a:srcRect b="5672"/>
          <a:stretch>
            <a:fillRect/>
          </a:stretch>
        </p:blipFill>
        <p:spPr bwMode="auto">
          <a:xfrm>
            <a:off x="7380312" y="1700808"/>
            <a:ext cx="1512168" cy="2149103"/>
          </a:xfrm>
          <a:prstGeom prst="rect">
            <a:avLst/>
          </a:prstGeom>
          <a:ln>
            <a:noFill/>
          </a:ln>
          <a:effectLst>
            <a:outerShdw blurRad="292100" dist="139700" dir="2700000" algn="tl" rotWithShape="0">
              <a:srgbClr val="333333">
                <a:alpha val="65000"/>
              </a:srgbClr>
            </a:outerShdw>
          </a:effectLst>
        </p:spPr>
      </p:pic>
      <p:pic>
        <p:nvPicPr>
          <p:cNvPr id="6149" name="Picture 5" descr="C:\Users\Саглай\Desktop\урок ГТО (1)\hist15.jpg"/>
          <p:cNvPicPr>
            <a:picLocks noChangeAspect="1" noChangeArrowheads="1"/>
          </p:cNvPicPr>
          <p:nvPr/>
        </p:nvPicPr>
        <p:blipFill>
          <a:blip r:embed="rId7" cstate="print"/>
          <a:srcRect l="24119" t="3009" r="13057" b="13591"/>
          <a:stretch>
            <a:fillRect/>
          </a:stretch>
        </p:blipFill>
        <p:spPr bwMode="auto">
          <a:xfrm>
            <a:off x="5004048" y="1700808"/>
            <a:ext cx="2160240" cy="2117035"/>
          </a:xfrm>
          <a:prstGeom prst="rect">
            <a:avLst/>
          </a:prstGeom>
          <a:ln>
            <a:noFill/>
          </a:ln>
          <a:effectLst>
            <a:outerShdw blurRad="292100" dist="139700" dir="2700000" algn="tl" rotWithShape="0">
              <a:srgbClr val="333333">
                <a:alpha val="65000"/>
              </a:srgbClr>
            </a:outerShdw>
          </a:effectLst>
        </p:spPr>
      </p:pic>
      <p:sp>
        <p:nvSpPr>
          <p:cNvPr id="11" name="Овал 10"/>
          <p:cNvSpPr/>
          <p:nvPr/>
        </p:nvSpPr>
        <p:spPr>
          <a:xfrm>
            <a:off x="323528" y="1556792"/>
            <a:ext cx="432048" cy="432048"/>
          </a:xfrm>
          <a:prstGeom prst="ellipse">
            <a:avLst/>
          </a:prstGeom>
          <a:scene3d>
            <a:camera prst="orthographicFront"/>
            <a:lightRig rig="threeP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endParaRPr lang="ru-RU" dirty="0"/>
          </a:p>
        </p:txBody>
      </p:sp>
      <p:sp>
        <p:nvSpPr>
          <p:cNvPr id="12" name="Овал 11"/>
          <p:cNvSpPr/>
          <p:nvPr/>
        </p:nvSpPr>
        <p:spPr>
          <a:xfrm>
            <a:off x="2051720" y="1556792"/>
            <a:ext cx="432048" cy="432048"/>
          </a:xfrm>
          <a:prstGeom prst="ellipse">
            <a:avLst/>
          </a:prstGeom>
          <a:scene3d>
            <a:camera prst="orthographicFront"/>
            <a:lightRig rig="threeP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a:t>
            </a:r>
            <a:endParaRPr lang="ru-RU" dirty="0"/>
          </a:p>
        </p:txBody>
      </p:sp>
      <p:sp>
        <p:nvSpPr>
          <p:cNvPr id="13" name="Овал 12"/>
          <p:cNvSpPr/>
          <p:nvPr/>
        </p:nvSpPr>
        <p:spPr>
          <a:xfrm>
            <a:off x="4860032" y="1556792"/>
            <a:ext cx="432048" cy="432048"/>
          </a:xfrm>
          <a:prstGeom prst="ellipse">
            <a:avLst/>
          </a:prstGeom>
          <a:scene3d>
            <a:camera prst="orthographicFront"/>
            <a:lightRig rig="threeP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a:t>
            </a:r>
            <a:endParaRPr lang="ru-RU" dirty="0"/>
          </a:p>
        </p:txBody>
      </p:sp>
      <p:sp>
        <p:nvSpPr>
          <p:cNvPr id="14" name="Овал 13"/>
          <p:cNvSpPr/>
          <p:nvPr/>
        </p:nvSpPr>
        <p:spPr>
          <a:xfrm>
            <a:off x="7236296" y="1556792"/>
            <a:ext cx="432048" cy="432048"/>
          </a:xfrm>
          <a:prstGeom prst="ellipse">
            <a:avLst/>
          </a:prstGeom>
          <a:scene3d>
            <a:camera prst="orthographicFront"/>
            <a:lightRig rig="threeP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4</a:t>
            </a:r>
            <a:endParaRPr lang="ru-RU" dirty="0"/>
          </a:p>
        </p:txBody>
      </p:sp>
      <p:sp>
        <p:nvSpPr>
          <p:cNvPr id="15" name="Скругленный прямоугольник 14"/>
          <p:cNvSpPr/>
          <p:nvPr/>
        </p:nvSpPr>
        <p:spPr>
          <a:xfrm>
            <a:off x="323528" y="4149080"/>
            <a:ext cx="1728192" cy="86409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Иван </a:t>
            </a:r>
          </a:p>
          <a:p>
            <a:pPr algn="ctr"/>
            <a:r>
              <a:rPr lang="ru-RU" sz="2800" dirty="0" err="1" smtClean="0"/>
              <a:t>Кожедуб</a:t>
            </a:r>
            <a:r>
              <a:rPr lang="ru-RU" sz="2800" dirty="0" smtClean="0"/>
              <a:t> </a:t>
            </a:r>
            <a:endParaRPr lang="ru-RU" sz="2800" dirty="0"/>
          </a:p>
        </p:txBody>
      </p:sp>
      <p:sp>
        <p:nvSpPr>
          <p:cNvPr id="16" name="Скругленный прямоугольник 15"/>
          <p:cNvSpPr/>
          <p:nvPr/>
        </p:nvSpPr>
        <p:spPr>
          <a:xfrm>
            <a:off x="2195736" y="4149080"/>
            <a:ext cx="2376264" cy="86409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Александр </a:t>
            </a:r>
            <a:r>
              <a:rPr lang="ru-RU" sz="2800" dirty="0" err="1" smtClean="0"/>
              <a:t>Покрышкин</a:t>
            </a:r>
            <a:r>
              <a:rPr lang="ru-RU" sz="2800" dirty="0" smtClean="0"/>
              <a:t> </a:t>
            </a:r>
            <a:endParaRPr lang="ru-RU" sz="2800" dirty="0"/>
          </a:p>
        </p:txBody>
      </p:sp>
      <p:sp>
        <p:nvSpPr>
          <p:cNvPr id="17" name="Скругленный прямоугольник 16"/>
          <p:cNvSpPr/>
          <p:nvPr/>
        </p:nvSpPr>
        <p:spPr>
          <a:xfrm>
            <a:off x="7020272" y="4149080"/>
            <a:ext cx="1872208" cy="86409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Николай </a:t>
            </a:r>
          </a:p>
          <a:p>
            <a:pPr algn="ctr"/>
            <a:r>
              <a:rPr lang="ru-RU" sz="2800" dirty="0" smtClean="0"/>
              <a:t>Гастелло </a:t>
            </a:r>
            <a:endParaRPr lang="ru-RU" sz="2800" dirty="0"/>
          </a:p>
        </p:txBody>
      </p:sp>
      <p:sp>
        <p:nvSpPr>
          <p:cNvPr id="18" name="Скругленный прямоугольник 17"/>
          <p:cNvSpPr/>
          <p:nvPr/>
        </p:nvSpPr>
        <p:spPr>
          <a:xfrm>
            <a:off x="4860032" y="4149080"/>
            <a:ext cx="2088232" cy="86409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Владимир </a:t>
            </a:r>
            <a:r>
              <a:rPr lang="ru-RU" sz="2800" dirty="0" err="1" smtClean="0"/>
              <a:t>Пчелинцев</a:t>
            </a:r>
            <a:r>
              <a:rPr lang="ru-RU" sz="2800" dirty="0" smtClean="0"/>
              <a:t> </a:t>
            </a:r>
            <a:endParaRPr lang="ru-RU" sz="2800" dirty="0"/>
          </a:p>
        </p:txBody>
      </p:sp>
    </p:spTree>
  </p:cSld>
  <p:clrMapOvr>
    <a:masterClrMapping/>
  </p:clrMapOvr>
  <p:transition spd="med" advClick="0">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chemeClr val="accent2"/>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4"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xit" presetSubtype="0" fill="hold" grpId="1" nodeType="clickEffect">
                                  <p:stCondLst>
                                    <p:cond delay="0"/>
                                  </p:stCondLst>
                                  <p:childTnLst>
                                    <p:anim calcmode="lin" valueType="num">
                                      <p:cBhvr>
                                        <p:cTn id="15" dur="1000"/>
                                        <p:tgtEl>
                                          <p:spTgt spid="15"/>
                                        </p:tgtEl>
                                        <p:attrNameLst>
                                          <p:attrName>ppt_w</p:attrName>
                                        </p:attrNameLst>
                                      </p:cBhvr>
                                      <p:tavLst>
                                        <p:tav tm="0">
                                          <p:val>
                                            <p:strVal val="ppt_w"/>
                                          </p:val>
                                        </p:tav>
                                        <p:tav tm="100000">
                                          <p:val>
                                            <p:strVal val="ppt_w*0.70"/>
                                          </p:val>
                                        </p:tav>
                                      </p:tavLst>
                                    </p:anim>
                                    <p:anim calcmode="lin" valueType="num">
                                      <p:cBhvr>
                                        <p:cTn id="16" dur="1000"/>
                                        <p:tgtEl>
                                          <p:spTgt spid="15"/>
                                        </p:tgtEl>
                                        <p:attrNameLst>
                                          <p:attrName>ppt_h</p:attrName>
                                        </p:attrNameLst>
                                      </p:cBhvr>
                                      <p:tavLst>
                                        <p:tav tm="0">
                                          <p:val>
                                            <p:strVal val="ppt_h"/>
                                          </p:val>
                                        </p:tav>
                                        <p:tav tm="100000">
                                          <p:val>
                                            <p:strVal val="ppt_h"/>
                                          </p:val>
                                        </p:tav>
                                      </p:tavLst>
                                    </p:anim>
                                    <p:animEffect transition="out" filter="fade">
                                      <p:cBhvr>
                                        <p:cTn id="17" dur="1000"/>
                                        <p:tgtEl>
                                          <p:spTgt spid="15"/>
                                        </p:tgtEl>
                                      </p:cBhvr>
                                    </p:animEffect>
                                    <p:set>
                                      <p:cBhvr>
                                        <p:cTn id="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2"/>
                                        </p:tgtEl>
                                        <p:attrNameLst>
                                          <p:attrName>fillcolor</p:attrName>
                                        </p:attrNameLst>
                                      </p:cBhvr>
                                      <p:to>
                                        <a:schemeClr val="accent2"/>
                                      </p:to>
                                    </p:animClr>
                                    <p:set>
                                      <p:cBhvr>
                                        <p:cTn id="24" dur="2000" fill="hold"/>
                                        <p:tgtEl>
                                          <p:spTgt spid="12"/>
                                        </p:tgtEl>
                                        <p:attrNameLst>
                                          <p:attrName>fill.type</p:attrName>
                                        </p:attrNameLst>
                                      </p:cBhvr>
                                      <p:to>
                                        <p:strVal val="solid"/>
                                      </p:to>
                                    </p:set>
                                    <p:set>
                                      <p:cBhvr>
                                        <p:cTn id="25" dur="2000" fill="hold"/>
                                        <p:tgtEl>
                                          <p:spTgt spid="12"/>
                                        </p:tgtEl>
                                        <p:attrNameLst>
                                          <p:attrName>fill.on</p:attrName>
                                        </p:attrNameLst>
                                      </p:cBhvr>
                                      <p:to>
                                        <p:strVal val="true"/>
                                      </p:to>
                                    </p:set>
                                  </p:childTnLst>
                                </p:cTn>
                              </p:par>
                              <p:par>
                                <p:cTn id="26" presetID="4"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xit" presetSubtype="0" fill="hold" grpId="1" nodeType="clickEffect">
                                  <p:stCondLst>
                                    <p:cond delay="0"/>
                                  </p:stCondLst>
                                  <p:childTnLst>
                                    <p:anim calcmode="lin" valueType="num">
                                      <p:cBhvr>
                                        <p:cTn id="32" dur="1000"/>
                                        <p:tgtEl>
                                          <p:spTgt spid="16"/>
                                        </p:tgtEl>
                                        <p:attrNameLst>
                                          <p:attrName>ppt_w</p:attrName>
                                        </p:attrNameLst>
                                      </p:cBhvr>
                                      <p:tavLst>
                                        <p:tav tm="0">
                                          <p:val>
                                            <p:strVal val="ppt_w"/>
                                          </p:val>
                                        </p:tav>
                                        <p:tav tm="100000">
                                          <p:val>
                                            <p:strVal val="ppt_w*0.70"/>
                                          </p:val>
                                        </p:tav>
                                      </p:tavLst>
                                    </p:anim>
                                    <p:anim calcmode="lin" valueType="num">
                                      <p:cBhvr>
                                        <p:cTn id="33" dur="1000"/>
                                        <p:tgtEl>
                                          <p:spTgt spid="16"/>
                                        </p:tgtEl>
                                        <p:attrNameLst>
                                          <p:attrName>ppt_h</p:attrName>
                                        </p:attrNameLst>
                                      </p:cBhvr>
                                      <p:tavLst>
                                        <p:tav tm="0">
                                          <p:val>
                                            <p:strVal val="ppt_h"/>
                                          </p:val>
                                        </p:tav>
                                        <p:tav tm="100000">
                                          <p:val>
                                            <p:strVal val="ppt_h"/>
                                          </p:val>
                                        </p:tav>
                                      </p:tavLst>
                                    </p:anim>
                                    <p:animEffect transition="out" filter="fade">
                                      <p:cBhvr>
                                        <p:cTn id="34" dur="1000"/>
                                        <p:tgtEl>
                                          <p:spTgt spid="16"/>
                                        </p:tgtEl>
                                      </p:cBhvr>
                                    </p:animEffect>
                                    <p:set>
                                      <p:cBhvr>
                                        <p:cTn id="35"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3"/>
                                        </p:tgtEl>
                                        <p:attrNameLst>
                                          <p:attrName>fillcolor</p:attrName>
                                        </p:attrNameLst>
                                      </p:cBhvr>
                                      <p:to>
                                        <a:schemeClr val="accent2"/>
                                      </p:to>
                                    </p:animClr>
                                    <p:set>
                                      <p:cBhvr>
                                        <p:cTn id="41" dur="2000" fill="hold"/>
                                        <p:tgtEl>
                                          <p:spTgt spid="13"/>
                                        </p:tgtEl>
                                        <p:attrNameLst>
                                          <p:attrName>fill.type</p:attrName>
                                        </p:attrNameLst>
                                      </p:cBhvr>
                                      <p:to>
                                        <p:strVal val="solid"/>
                                      </p:to>
                                    </p:set>
                                    <p:set>
                                      <p:cBhvr>
                                        <p:cTn id="42" dur="2000" fill="hold"/>
                                        <p:tgtEl>
                                          <p:spTgt spid="13"/>
                                        </p:tgtEl>
                                        <p:attrNameLst>
                                          <p:attrName>fill.on</p:attrName>
                                        </p:attrNameLst>
                                      </p:cBhvr>
                                      <p:to>
                                        <p:strVal val="true"/>
                                      </p:to>
                                    </p:set>
                                  </p:childTnLst>
                                </p:cTn>
                              </p:par>
                              <p:par>
                                <p:cTn id="43" presetID="4"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ox(i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xit" presetSubtype="0" fill="hold" grpId="1" nodeType="clickEffect">
                                  <p:stCondLst>
                                    <p:cond delay="0"/>
                                  </p:stCondLst>
                                  <p:childTnLst>
                                    <p:anim calcmode="lin" valueType="num">
                                      <p:cBhvr>
                                        <p:cTn id="49" dur="1000"/>
                                        <p:tgtEl>
                                          <p:spTgt spid="18"/>
                                        </p:tgtEl>
                                        <p:attrNameLst>
                                          <p:attrName>ppt_w</p:attrName>
                                        </p:attrNameLst>
                                      </p:cBhvr>
                                      <p:tavLst>
                                        <p:tav tm="0">
                                          <p:val>
                                            <p:strVal val="ppt_w"/>
                                          </p:val>
                                        </p:tav>
                                        <p:tav tm="100000">
                                          <p:val>
                                            <p:strVal val="ppt_w*0.70"/>
                                          </p:val>
                                        </p:tav>
                                      </p:tavLst>
                                    </p:anim>
                                    <p:anim calcmode="lin" valueType="num">
                                      <p:cBhvr>
                                        <p:cTn id="50" dur="1000"/>
                                        <p:tgtEl>
                                          <p:spTgt spid="18"/>
                                        </p:tgtEl>
                                        <p:attrNameLst>
                                          <p:attrName>ppt_h</p:attrName>
                                        </p:attrNameLst>
                                      </p:cBhvr>
                                      <p:tavLst>
                                        <p:tav tm="0">
                                          <p:val>
                                            <p:strVal val="ppt_h"/>
                                          </p:val>
                                        </p:tav>
                                        <p:tav tm="100000">
                                          <p:val>
                                            <p:strVal val="ppt_h"/>
                                          </p:val>
                                        </p:tav>
                                      </p:tavLst>
                                    </p:anim>
                                    <p:animEffect transition="out" filter="fade">
                                      <p:cBhvr>
                                        <p:cTn id="51" dur="1000"/>
                                        <p:tgtEl>
                                          <p:spTgt spid="18"/>
                                        </p:tgtEl>
                                      </p:cBhvr>
                                    </p:animEffect>
                                    <p:set>
                                      <p:cBhvr>
                                        <p:cTn id="52"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14"/>
                                        </p:tgtEl>
                                        <p:attrNameLst>
                                          <p:attrName>fillcolor</p:attrName>
                                        </p:attrNameLst>
                                      </p:cBhvr>
                                      <p:to>
                                        <a:schemeClr val="accent2"/>
                                      </p:to>
                                    </p:animClr>
                                    <p:set>
                                      <p:cBhvr>
                                        <p:cTn id="58" dur="2000" fill="hold"/>
                                        <p:tgtEl>
                                          <p:spTgt spid="14"/>
                                        </p:tgtEl>
                                        <p:attrNameLst>
                                          <p:attrName>fill.type</p:attrName>
                                        </p:attrNameLst>
                                      </p:cBhvr>
                                      <p:to>
                                        <p:strVal val="solid"/>
                                      </p:to>
                                    </p:set>
                                    <p:set>
                                      <p:cBhvr>
                                        <p:cTn id="59" dur="2000" fill="hold"/>
                                        <p:tgtEl>
                                          <p:spTgt spid="14"/>
                                        </p:tgtEl>
                                        <p:attrNameLst>
                                          <p:attrName>fill.on</p:attrName>
                                        </p:attrNameLst>
                                      </p:cBhvr>
                                      <p:to>
                                        <p:strVal val="true"/>
                                      </p:to>
                                    </p:set>
                                  </p:childTnLst>
                                </p:cTn>
                              </p:par>
                              <p:par>
                                <p:cTn id="60" presetID="4"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ox(i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xit" presetSubtype="0" fill="hold" grpId="1" nodeType="clickEffect">
                                  <p:stCondLst>
                                    <p:cond delay="0"/>
                                  </p:stCondLst>
                                  <p:childTnLst>
                                    <p:anim calcmode="lin" valueType="num">
                                      <p:cBhvr>
                                        <p:cTn id="66" dur="1000"/>
                                        <p:tgtEl>
                                          <p:spTgt spid="17"/>
                                        </p:tgtEl>
                                        <p:attrNameLst>
                                          <p:attrName>ppt_w</p:attrName>
                                        </p:attrNameLst>
                                      </p:cBhvr>
                                      <p:tavLst>
                                        <p:tav tm="0">
                                          <p:val>
                                            <p:strVal val="ppt_w"/>
                                          </p:val>
                                        </p:tav>
                                        <p:tav tm="100000">
                                          <p:val>
                                            <p:strVal val="ppt_w*0.70"/>
                                          </p:val>
                                        </p:tav>
                                      </p:tavLst>
                                    </p:anim>
                                    <p:anim calcmode="lin" valueType="num">
                                      <p:cBhvr>
                                        <p:cTn id="67" dur="1000"/>
                                        <p:tgtEl>
                                          <p:spTgt spid="17"/>
                                        </p:tgtEl>
                                        <p:attrNameLst>
                                          <p:attrName>ppt_h</p:attrName>
                                        </p:attrNameLst>
                                      </p:cBhvr>
                                      <p:tavLst>
                                        <p:tav tm="0">
                                          <p:val>
                                            <p:strVal val="ppt_h"/>
                                          </p:val>
                                        </p:tav>
                                        <p:tav tm="100000">
                                          <p:val>
                                            <p:strVal val="ppt_h"/>
                                          </p:val>
                                        </p:tav>
                                      </p:tavLst>
                                    </p:anim>
                                    <p:animEffect transition="out" filter="fade">
                                      <p:cBhvr>
                                        <p:cTn id="68" dur="1000"/>
                                        <p:tgtEl>
                                          <p:spTgt spid="17"/>
                                        </p:tgtEl>
                                      </p:cBhvr>
                                    </p:animEffect>
                                    <p:set>
                                      <p:cBhvr>
                                        <p:cTn id="69"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Овал 102"/>
          <p:cNvSpPr/>
          <p:nvPr/>
        </p:nvSpPr>
        <p:spPr>
          <a:xfrm>
            <a:off x="1907704" y="692696"/>
            <a:ext cx="5256584" cy="5256584"/>
          </a:xfrm>
          <a:prstGeom prst="ellipse">
            <a:avLst/>
          </a:prstGeom>
          <a:solidFill>
            <a:srgbClr val="0070C0"/>
          </a:solidFill>
          <a:ln w="69850">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2714612" y="1500174"/>
            <a:ext cx="3714776" cy="3714776"/>
          </a:xfrm>
          <a:prstGeom prst="ellipse">
            <a:avLst/>
          </a:prstGeom>
          <a:gradFill flip="none" rotWithShape="1">
            <a:gsLst>
              <a:gs pos="0">
                <a:srgbClr val="FFC000"/>
              </a:gs>
              <a:gs pos="50000">
                <a:srgbClr val="FF6600"/>
              </a:gs>
              <a:gs pos="100000">
                <a:schemeClr val="accent1">
                  <a:tint val="23500"/>
                  <a:satMod val="160000"/>
                </a:schemeClr>
              </a:gs>
            </a:gsLst>
            <a:path path="circle">
              <a:fillToRect l="50000" t="50000" r="50000" b="50000"/>
            </a:path>
            <a:tileRect/>
          </a:gradFill>
          <a:ln w="603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2714612" y="1500174"/>
            <a:ext cx="3714776" cy="3714776"/>
          </a:xfrm>
          <a:prstGeom prst="ellipse">
            <a:avLst/>
          </a:prstGeom>
          <a:noFill/>
          <a:ln w="603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2786050" y="1542950"/>
            <a:ext cx="3672000" cy="3672000"/>
            <a:chOff x="2786050" y="1500174"/>
            <a:chExt cx="3672000" cy="3672000"/>
          </a:xfrm>
        </p:grpSpPr>
        <p:grpSp>
          <p:nvGrpSpPr>
            <p:cNvPr id="3" name="Группа 7"/>
            <p:cNvGrpSpPr/>
            <p:nvPr/>
          </p:nvGrpSpPr>
          <p:grpSpPr>
            <a:xfrm>
              <a:off x="2786050" y="1500174"/>
              <a:ext cx="3672000" cy="3672000"/>
              <a:chOff x="2786050" y="1500174"/>
              <a:chExt cx="3672000" cy="3672000"/>
            </a:xfrm>
            <a:solidFill>
              <a:srgbClr val="FF0000"/>
            </a:solidFill>
          </p:grpSpPr>
          <p:sp>
            <p:nvSpPr>
              <p:cNvPr id="6" name="Выноска с четырьмя стрелками 5"/>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авнобедренный треугольник 6"/>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Овал 8"/>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Овал 10">
            <a:hlinkClick r:id="rId3" action="ppaction://hlinksldjump"/>
          </p:cNvPr>
          <p:cNvSpPr/>
          <p:nvPr/>
        </p:nvSpPr>
        <p:spPr>
          <a:xfrm>
            <a:off x="4286248" y="857232"/>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hlinkClick r:id="rId4" action="ppaction://hlinksldjump"/>
          </p:cNvPr>
          <p:cNvSpPr/>
          <p:nvPr/>
        </p:nvSpPr>
        <p:spPr>
          <a:xfrm>
            <a:off x="4357686" y="5214950"/>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hlinkClick r:id="rId5" action="ppaction://hlinksldjump"/>
          </p:cNvPr>
          <p:cNvSpPr/>
          <p:nvPr/>
        </p:nvSpPr>
        <p:spPr>
          <a:xfrm>
            <a:off x="6429388" y="3000372"/>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hlinkClick r:id="rId6" action="ppaction://hlinksldjump"/>
          </p:cNvPr>
          <p:cNvSpPr/>
          <p:nvPr/>
        </p:nvSpPr>
        <p:spPr>
          <a:xfrm>
            <a:off x="2143108" y="3071810"/>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hlinkClick r:id="rId7" action="ppaction://hlinksldjump"/>
          </p:cNvPr>
          <p:cNvSpPr/>
          <p:nvPr/>
        </p:nvSpPr>
        <p:spPr>
          <a:xfrm>
            <a:off x="5786446" y="1500174"/>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hlinkClick r:id="rId8" action="ppaction://hlinksldjump"/>
          </p:cNvPr>
          <p:cNvSpPr/>
          <p:nvPr/>
        </p:nvSpPr>
        <p:spPr>
          <a:xfrm>
            <a:off x="2714612" y="1571612"/>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hlinkClick r:id="rId9" action="ppaction://hlinksldjump"/>
          </p:cNvPr>
          <p:cNvSpPr/>
          <p:nvPr/>
        </p:nvSpPr>
        <p:spPr>
          <a:xfrm>
            <a:off x="2714612" y="4500570"/>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hlinkClick r:id="rId10" action="ppaction://hlinksldjump"/>
          </p:cNvPr>
          <p:cNvSpPr/>
          <p:nvPr/>
        </p:nvSpPr>
        <p:spPr>
          <a:xfrm>
            <a:off x="5929322" y="4500570"/>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hlinkClick r:id="rId11" action="ppaction://hlinksldjump"/>
          </p:cNvPr>
          <p:cNvSpPr/>
          <p:nvPr/>
        </p:nvSpPr>
        <p:spPr>
          <a:xfrm>
            <a:off x="5148064" y="1052736"/>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hlinkClick r:id="rId12" action="ppaction://hlinksldjump"/>
          </p:cNvPr>
          <p:cNvSpPr/>
          <p:nvPr/>
        </p:nvSpPr>
        <p:spPr>
          <a:xfrm>
            <a:off x="3428992" y="1071546"/>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hlinkClick r:id="rId13" action="ppaction://hlinksldjump"/>
          </p:cNvPr>
          <p:cNvSpPr/>
          <p:nvPr/>
        </p:nvSpPr>
        <p:spPr>
          <a:xfrm>
            <a:off x="2285984" y="2285992"/>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hlinkClick r:id="rId14" action="ppaction://hlinksldjump"/>
          </p:cNvPr>
          <p:cNvSpPr/>
          <p:nvPr/>
        </p:nvSpPr>
        <p:spPr>
          <a:xfrm>
            <a:off x="6286512" y="2214554"/>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hlinkClick r:id="rId15" action="ppaction://hlinksldjump"/>
          </p:cNvPr>
          <p:cNvSpPr/>
          <p:nvPr/>
        </p:nvSpPr>
        <p:spPr>
          <a:xfrm>
            <a:off x="6357950" y="3786190"/>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hlinkClick r:id="rId16" action="ppaction://hlinksldjump"/>
          </p:cNvPr>
          <p:cNvSpPr/>
          <p:nvPr/>
        </p:nvSpPr>
        <p:spPr>
          <a:xfrm>
            <a:off x="2285984" y="3857628"/>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a:hlinkClick r:id="rId17" action="ppaction://hlinksldjump"/>
          </p:cNvPr>
          <p:cNvSpPr/>
          <p:nvPr/>
        </p:nvSpPr>
        <p:spPr>
          <a:xfrm>
            <a:off x="5214942" y="5000636"/>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a:hlinkClick r:id="rId18" action="ppaction://hlinksldjump"/>
          </p:cNvPr>
          <p:cNvSpPr/>
          <p:nvPr/>
        </p:nvSpPr>
        <p:spPr>
          <a:xfrm>
            <a:off x="3428992" y="5072074"/>
            <a:ext cx="571504" cy="571504"/>
          </a:xfrm>
          <a:prstGeom prst="ellipse">
            <a:avLst/>
          </a:prstGeom>
          <a:solidFill>
            <a:srgbClr val="FFFF00"/>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26"/>
          <p:cNvGrpSpPr/>
          <p:nvPr/>
        </p:nvGrpSpPr>
        <p:grpSpPr>
          <a:xfrm rot="2568474">
            <a:off x="2784610" y="1570172"/>
            <a:ext cx="3672000" cy="3672000"/>
            <a:chOff x="2786050" y="1500174"/>
            <a:chExt cx="3672000" cy="3672000"/>
          </a:xfrm>
        </p:grpSpPr>
        <p:grpSp>
          <p:nvGrpSpPr>
            <p:cNvPr id="10" name="Группа 7"/>
            <p:cNvGrpSpPr/>
            <p:nvPr/>
          </p:nvGrpSpPr>
          <p:grpSpPr>
            <a:xfrm>
              <a:off x="2786050" y="1500174"/>
              <a:ext cx="3672000" cy="3672000"/>
              <a:chOff x="2786050" y="1500174"/>
              <a:chExt cx="3672000" cy="3672000"/>
            </a:xfrm>
            <a:solidFill>
              <a:srgbClr val="FF0000"/>
            </a:solidFill>
          </p:grpSpPr>
          <p:sp>
            <p:nvSpPr>
              <p:cNvPr id="30" name="Выноска с четырьмя стрелками 29"/>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Овал 28"/>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7" name="Группа 31"/>
          <p:cNvGrpSpPr/>
          <p:nvPr/>
        </p:nvGrpSpPr>
        <p:grpSpPr>
          <a:xfrm rot="13568796">
            <a:off x="2760423" y="1568577"/>
            <a:ext cx="3672000" cy="3672000"/>
            <a:chOff x="2786050" y="1500174"/>
            <a:chExt cx="3672000" cy="3672000"/>
          </a:xfrm>
        </p:grpSpPr>
        <p:grpSp>
          <p:nvGrpSpPr>
            <p:cNvPr id="28" name="Группа 7"/>
            <p:cNvGrpSpPr/>
            <p:nvPr/>
          </p:nvGrpSpPr>
          <p:grpSpPr>
            <a:xfrm>
              <a:off x="2786050" y="1500174"/>
              <a:ext cx="3672000" cy="3672000"/>
              <a:chOff x="2786050" y="1500174"/>
              <a:chExt cx="3672000" cy="3672000"/>
            </a:xfrm>
            <a:solidFill>
              <a:srgbClr val="FF0000"/>
            </a:solidFill>
          </p:grpSpPr>
          <p:sp>
            <p:nvSpPr>
              <p:cNvPr id="35" name="Выноска с четырьмя стрелками 34"/>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Равнобедренный треугольник 35"/>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4" name="Овал 33"/>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2" name="Группа 36"/>
          <p:cNvGrpSpPr/>
          <p:nvPr/>
        </p:nvGrpSpPr>
        <p:grpSpPr>
          <a:xfrm rot="16200000">
            <a:off x="2786050" y="1500174"/>
            <a:ext cx="3672000" cy="3672000"/>
            <a:chOff x="2786050" y="1500174"/>
            <a:chExt cx="3672000" cy="3672000"/>
          </a:xfrm>
        </p:grpSpPr>
        <p:grpSp>
          <p:nvGrpSpPr>
            <p:cNvPr id="33" name="Группа 7"/>
            <p:cNvGrpSpPr/>
            <p:nvPr/>
          </p:nvGrpSpPr>
          <p:grpSpPr>
            <a:xfrm>
              <a:off x="2786050" y="1500174"/>
              <a:ext cx="3672000" cy="3672000"/>
              <a:chOff x="2786050" y="1500174"/>
              <a:chExt cx="3672000" cy="3672000"/>
            </a:xfrm>
            <a:solidFill>
              <a:srgbClr val="FF0000"/>
            </a:solidFill>
          </p:grpSpPr>
          <p:sp>
            <p:nvSpPr>
              <p:cNvPr id="40" name="Выноска с четырьмя стрелками 39"/>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Равнобедренный треугольник 40"/>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9" name="Овал 38"/>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41"/>
          <p:cNvGrpSpPr/>
          <p:nvPr/>
        </p:nvGrpSpPr>
        <p:grpSpPr>
          <a:xfrm rot="9303429">
            <a:off x="2785996" y="1500118"/>
            <a:ext cx="3672000" cy="3672000"/>
            <a:chOff x="2786050" y="1500174"/>
            <a:chExt cx="3672000" cy="3672000"/>
          </a:xfrm>
        </p:grpSpPr>
        <p:grpSp>
          <p:nvGrpSpPr>
            <p:cNvPr id="38" name="Группа 7"/>
            <p:cNvGrpSpPr/>
            <p:nvPr/>
          </p:nvGrpSpPr>
          <p:grpSpPr>
            <a:xfrm>
              <a:off x="2786050" y="1500174"/>
              <a:ext cx="3672000" cy="3672000"/>
              <a:chOff x="2786050" y="1500174"/>
              <a:chExt cx="3672000" cy="3672000"/>
            </a:xfrm>
            <a:solidFill>
              <a:srgbClr val="FF0000"/>
            </a:solidFill>
          </p:grpSpPr>
          <p:sp>
            <p:nvSpPr>
              <p:cNvPr id="45" name="Выноска с четырьмя стрелками 44"/>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Равнобедренный треугольник 45"/>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4" name="Овал 43"/>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2" name="Группа 46"/>
          <p:cNvGrpSpPr/>
          <p:nvPr/>
        </p:nvGrpSpPr>
        <p:grpSpPr>
          <a:xfrm rot="10800000">
            <a:off x="2786050" y="1500174"/>
            <a:ext cx="3672000" cy="3672000"/>
            <a:chOff x="2786050" y="1500174"/>
            <a:chExt cx="3672000" cy="3672000"/>
          </a:xfrm>
        </p:grpSpPr>
        <p:grpSp>
          <p:nvGrpSpPr>
            <p:cNvPr id="43" name="Группа 7"/>
            <p:cNvGrpSpPr/>
            <p:nvPr/>
          </p:nvGrpSpPr>
          <p:grpSpPr>
            <a:xfrm>
              <a:off x="2786050" y="1500174"/>
              <a:ext cx="3672000" cy="3672000"/>
              <a:chOff x="2786050" y="1500174"/>
              <a:chExt cx="3672000" cy="3672000"/>
            </a:xfrm>
            <a:solidFill>
              <a:srgbClr val="FF0000"/>
            </a:solidFill>
          </p:grpSpPr>
          <p:sp>
            <p:nvSpPr>
              <p:cNvPr id="50" name="Выноска с четырьмя стрелками 49"/>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Равнобедренный треугольник 50"/>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9" name="Овал 48"/>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7" name="Группа 51"/>
          <p:cNvGrpSpPr/>
          <p:nvPr/>
        </p:nvGrpSpPr>
        <p:grpSpPr>
          <a:xfrm>
            <a:off x="2786050" y="1500174"/>
            <a:ext cx="3672000" cy="3672000"/>
            <a:chOff x="2786050" y="1500174"/>
            <a:chExt cx="3672000" cy="3672000"/>
          </a:xfrm>
        </p:grpSpPr>
        <p:grpSp>
          <p:nvGrpSpPr>
            <p:cNvPr id="48" name="Группа 7"/>
            <p:cNvGrpSpPr/>
            <p:nvPr/>
          </p:nvGrpSpPr>
          <p:grpSpPr>
            <a:xfrm>
              <a:off x="2786050" y="1500174"/>
              <a:ext cx="3672000" cy="3672000"/>
              <a:chOff x="2786050" y="1500174"/>
              <a:chExt cx="3672000" cy="3672000"/>
            </a:xfrm>
            <a:solidFill>
              <a:srgbClr val="FF0000"/>
            </a:solidFill>
          </p:grpSpPr>
          <p:sp>
            <p:nvSpPr>
              <p:cNvPr id="55" name="Выноска с четырьмя стрелками 54"/>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Равнобедренный треугольник 55"/>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4" name="Овал 53"/>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2" name="Группа 56"/>
          <p:cNvGrpSpPr/>
          <p:nvPr/>
        </p:nvGrpSpPr>
        <p:grpSpPr>
          <a:xfrm rot="5400000">
            <a:off x="2786050" y="1500174"/>
            <a:ext cx="3672000" cy="3672000"/>
            <a:chOff x="2786050" y="1500174"/>
            <a:chExt cx="3672000" cy="3672000"/>
          </a:xfrm>
        </p:grpSpPr>
        <p:grpSp>
          <p:nvGrpSpPr>
            <p:cNvPr id="53" name="Группа 7"/>
            <p:cNvGrpSpPr/>
            <p:nvPr/>
          </p:nvGrpSpPr>
          <p:grpSpPr>
            <a:xfrm>
              <a:off x="2786050" y="1500174"/>
              <a:ext cx="3672000" cy="3672000"/>
              <a:chOff x="2786050" y="1500174"/>
              <a:chExt cx="3672000" cy="3672000"/>
            </a:xfrm>
            <a:solidFill>
              <a:srgbClr val="FF0000"/>
            </a:solidFill>
          </p:grpSpPr>
          <p:sp>
            <p:nvSpPr>
              <p:cNvPr id="60" name="Выноска с четырьмя стрелками 59"/>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Равнобедренный треугольник 60"/>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Овал 58"/>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7" name="Группа 61"/>
          <p:cNvGrpSpPr/>
          <p:nvPr/>
        </p:nvGrpSpPr>
        <p:grpSpPr>
          <a:xfrm rot="8050660">
            <a:off x="2786050" y="1500174"/>
            <a:ext cx="3672000" cy="3672000"/>
            <a:chOff x="2786050" y="1500174"/>
            <a:chExt cx="3672000" cy="3672000"/>
          </a:xfrm>
        </p:grpSpPr>
        <p:grpSp>
          <p:nvGrpSpPr>
            <p:cNvPr id="58" name="Группа 7"/>
            <p:cNvGrpSpPr/>
            <p:nvPr/>
          </p:nvGrpSpPr>
          <p:grpSpPr>
            <a:xfrm>
              <a:off x="2786050" y="1500174"/>
              <a:ext cx="3672000" cy="3672000"/>
              <a:chOff x="2786050" y="1500174"/>
              <a:chExt cx="3672000" cy="3672000"/>
            </a:xfrm>
            <a:solidFill>
              <a:srgbClr val="FF0000"/>
            </a:solidFill>
          </p:grpSpPr>
          <p:sp>
            <p:nvSpPr>
              <p:cNvPr id="65" name="Выноска с четырьмя стрелками 64"/>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Равнобедренный треугольник 65"/>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4" name="Овал 63"/>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2" name="Группа 66"/>
          <p:cNvGrpSpPr/>
          <p:nvPr/>
        </p:nvGrpSpPr>
        <p:grpSpPr>
          <a:xfrm rot="20092168">
            <a:off x="2786050" y="1500174"/>
            <a:ext cx="3672000" cy="3672000"/>
            <a:chOff x="2786050" y="1500174"/>
            <a:chExt cx="3672000" cy="3672000"/>
          </a:xfrm>
        </p:grpSpPr>
        <p:grpSp>
          <p:nvGrpSpPr>
            <p:cNvPr id="63" name="Группа 7"/>
            <p:cNvGrpSpPr/>
            <p:nvPr/>
          </p:nvGrpSpPr>
          <p:grpSpPr>
            <a:xfrm>
              <a:off x="2786050" y="1500174"/>
              <a:ext cx="3672000" cy="3672000"/>
              <a:chOff x="2786050" y="1500174"/>
              <a:chExt cx="3672000" cy="3672000"/>
            </a:xfrm>
            <a:solidFill>
              <a:srgbClr val="FF0000"/>
            </a:solidFill>
          </p:grpSpPr>
          <p:sp>
            <p:nvSpPr>
              <p:cNvPr id="70" name="Выноска с четырьмя стрелками 69"/>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Равнобедренный треугольник 70"/>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9" name="Овал 68"/>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7" name="Группа 72"/>
          <p:cNvGrpSpPr/>
          <p:nvPr/>
        </p:nvGrpSpPr>
        <p:grpSpPr>
          <a:xfrm rot="1256485">
            <a:off x="2786050" y="1500174"/>
            <a:ext cx="3672000" cy="3672000"/>
            <a:chOff x="2786050" y="1500174"/>
            <a:chExt cx="3672000" cy="3672000"/>
          </a:xfrm>
        </p:grpSpPr>
        <p:grpSp>
          <p:nvGrpSpPr>
            <p:cNvPr id="68" name="Группа 7"/>
            <p:cNvGrpSpPr/>
            <p:nvPr/>
          </p:nvGrpSpPr>
          <p:grpSpPr>
            <a:xfrm>
              <a:off x="2786050" y="1500174"/>
              <a:ext cx="3672000" cy="3672000"/>
              <a:chOff x="2786050" y="1500174"/>
              <a:chExt cx="3672000" cy="3672000"/>
            </a:xfrm>
            <a:solidFill>
              <a:srgbClr val="FF0000"/>
            </a:solidFill>
          </p:grpSpPr>
          <p:sp>
            <p:nvSpPr>
              <p:cNvPr id="76" name="Выноска с четырьмя стрелками 75"/>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Равнобедренный треугольник 76"/>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5" name="Овал 74"/>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2" name="Группа 77"/>
          <p:cNvGrpSpPr/>
          <p:nvPr/>
        </p:nvGrpSpPr>
        <p:grpSpPr>
          <a:xfrm rot="3831152">
            <a:off x="2786050" y="1500174"/>
            <a:ext cx="3672000" cy="3672000"/>
            <a:chOff x="2786050" y="1500174"/>
            <a:chExt cx="3672000" cy="3672000"/>
          </a:xfrm>
        </p:grpSpPr>
        <p:grpSp>
          <p:nvGrpSpPr>
            <p:cNvPr id="73" name="Группа 7"/>
            <p:cNvGrpSpPr/>
            <p:nvPr/>
          </p:nvGrpSpPr>
          <p:grpSpPr>
            <a:xfrm>
              <a:off x="2786050" y="1500174"/>
              <a:ext cx="3672000" cy="3672000"/>
              <a:chOff x="2786050" y="1500174"/>
              <a:chExt cx="3672000" cy="3672000"/>
            </a:xfrm>
            <a:solidFill>
              <a:srgbClr val="FF0000"/>
            </a:solidFill>
          </p:grpSpPr>
          <p:sp>
            <p:nvSpPr>
              <p:cNvPr id="81" name="Выноска с четырьмя стрелками 80"/>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Равнобедренный треугольник 81"/>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0" name="Овал 79"/>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4" name="Группа 82"/>
          <p:cNvGrpSpPr/>
          <p:nvPr/>
        </p:nvGrpSpPr>
        <p:grpSpPr>
          <a:xfrm rot="6627866">
            <a:off x="2786050" y="1500174"/>
            <a:ext cx="3672000" cy="3672000"/>
            <a:chOff x="2786050" y="1500174"/>
            <a:chExt cx="3672000" cy="3672000"/>
          </a:xfrm>
        </p:grpSpPr>
        <p:grpSp>
          <p:nvGrpSpPr>
            <p:cNvPr id="78" name="Группа 7"/>
            <p:cNvGrpSpPr/>
            <p:nvPr/>
          </p:nvGrpSpPr>
          <p:grpSpPr>
            <a:xfrm>
              <a:off x="2786050" y="1500174"/>
              <a:ext cx="3672000" cy="3672000"/>
              <a:chOff x="2786050" y="1500174"/>
              <a:chExt cx="3672000" cy="3672000"/>
            </a:xfrm>
            <a:solidFill>
              <a:srgbClr val="FF0000"/>
            </a:solidFill>
          </p:grpSpPr>
          <p:sp>
            <p:nvSpPr>
              <p:cNvPr id="86" name="Выноска с четырьмя стрелками 85"/>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Равнобедренный треугольник 86"/>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5" name="Овал 84"/>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9" name="Группа 87"/>
          <p:cNvGrpSpPr/>
          <p:nvPr/>
        </p:nvGrpSpPr>
        <p:grpSpPr>
          <a:xfrm rot="12063435">
            <a:off x="2786050" y="1500174"/>
            <a:ext cx="3672000" cy="3672000"/>
            <a:chOff x="2786050" y="1500174"/>
            <a:chExt cx="3672000" cy="3672000"/>
          </a:xfrm>
        </p:grpSpPr>
        <p:grpSp>
          <p:nvGrpSpPr>
            <p:cNvPr id="83" name="Группа 7"/>
            <p:cNvGrpSpPr/>
            <p:nvPr/>
          </p:nvGrpSpPr>
          <p:grpSpPr>
            <a:xfrm>
              <a:off x="2786050" y="1500174"/>
              <a:ext cx="3672000" cy="3672000"/>
              <a:chOff x="2786050" y="1500174"/>
              <a:chExt cx="3672000" cy="3672000"/>
            </a:xfrm>
            <a:solidFill>
              <a:srgbClr val="FF0000"/>
            </a:solidFill>
          </p:grpSpPr>
          <p:sp>
            <p:nvSpPr>
              <p:cNvPr id="91" name="Выноска с четырьмя стрелками 90"/>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Равнобедренный треугольник 91"/>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0" name="Овал 89"/>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4" name="Группа 92"/>
          <p:cNvGrpSpPr/>
          <p:nvPr/>
        </p:nvGrpSpPr>
        <p:grpSpPr>
          <a:xfrm rot="18732571">
            <a:off x="2786050" y="1500174"/>
            <a:ext cx="3672000" cy="3672000"/>
            <a:chOff x="2786050" y="1500174"/>
            <a:chExt cx="3672000" cy="3672000"/>
          </a:xfrm>
        </p:grpSpPr>
        <p:grpSp>
          <p:nvGrpSpPr>
            <p:cNvPr id="88" name="Группа 7"/>
            <p:cNvGrpSpPr/>
            <p:nvPr/>
          </p:nvGrpSpPr>
          <p:grpSpPr>
            <a:xfrm>
              <a:off x="2786050" y="1500174"/>
              <a:ext cx="3672000" cy="3672000"/>
              <a:chOff x="2786050" y="1500174"/>
              <a:chExt cx="3672000" cy="3672000"/>
            </a:xfrm>
            <a:solidFill>
              <a:srgbClr val="FF0000"/>
            </a:solidFill>
          </p:grpSpPr>
          <p:sp>
            <p:nvSpPr>
              <p:cNvPr id="96" name="Выноска с четырьмя стрелками 95"/>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Равнобедренный треугольник 96"/>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5" name="Овал 94"/>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9" name="Группа 97"/>
          <p:cNvGrpSpPr/>
          <p:nvPr/>
        </p:nvGrpSpPr>
        <p:grpSpPr>
          <a:xfrm rot="14701175">
            <a:off x="2786050" y="1500174"/>
            <a:ext cx="3672000" cy="3672000"/>
            <a:chOff x="2786050" y="1500174"/>
            <a:chExt cx="3672000" cy="3672000"/>
          </a:xfrm>
        </p:grpSpPr>
        <p:grpSp>
          <p:nvGrpSpPr>
            <p:cNvPr id="93" name="Группа 7"/>
            <p:cNvGrpSpPr/>
            <p:nvPr/>
          </p:nvGrpSpPr>
          <p:grpSpPr>
            <a:xfrm>
              <a:off x="2786050" y="1500174"/>
              <a:ext cx="3672000" cy="3672000"/>
              <a:chOff x="2786050" y="1500174"/>
              <a:chExt cx="3672000" cy="3672000"/>
            </a:xfrm>
            <a:solidFill>
              <a:srgbClr val="FF0000"/>
            </a:solidFill>
          </p:grpSpPr>
          <p:sp>
            <p:nvSpPr>
              <p:cNvPr id="101" name="Выноска с четырьмя стрелками 100"/>
              <p:cNvSpPr/>
              <p:nvPr/>
            </p:nvSpPr>
            <p:spPr>
              <a:xfrm>
                <a:off x="2786050" y="1500174"/>
                <a:ext cx="3672000" cy="3672000"/>
              </a:xfrm>
              <a:prstGeom prst="quadArrowCallout">
                <a:avLst>
                  <a:gd name="adj1" fmla="val 6468"/>
                  <a:gd name="adj2" fmla="val 9814"/>
                  <a:gd name="adj3" fmla="val 22866"/>
                  <a:gd name="adj4" fmla="val 13282"/>
                </a:avLst>
              </a:prstGeom>
              <a:gradFill>
                <a:gsLst>
                  <a:gs pos="0">
                    <a:srgbClr val="FF0000"/>
                  </a:gs>
                  <a:gs pos="50000">
                    <a:srgbClr val="FFC000"/>
                  </a:gs>
                  <a:gs pos="100000">
                    <a:schemeClr val="accent1">
                      <a:tint val="23500"/>
                      <a:satMod val="160000"/>
                    </a:schemeClr>
                  </a:gs>
                </a:gsLst>
                <a:path path="circle">
                  <a:fillToRect l="50000" t="50000" r="50000" b="5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Равнобедренный треугольник 101"/>
              <p:cNvSpPr/>
              <p:nvPr/>
            </p:nvSpPr>
            <p:spPr>
              <a:xfrm>
                <a:off x="4286248" y="1500174"/>
                <a:ext cx="684000" cy="828000"/>
              </a:xfrm>
              <a:prstGeom prst="triangle">
                <a:avLst/>
              </a:prstGeom>
              <a:grpFill/>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0" name="Овал 99"/>
            <p:cNvSpPr/>
            <p:nvPr/>
          </p:nvSpPr>
          <p:spPr>
            <a:xfrm>
              <a:off x="4429124" y="3143248"/>
              <a:ext cx="357190" cy="357190"/>
            </a:xfrm>
            <a:prstGeom prst="ellipse">
              <a:avLst/>
            </a:prstGeom>
            <a:gradFill flip="none" rotWithShape="1">
              <a:gsLst>
                <a:gs pos="0">
                  <a:srgbClr val="FF0000"/>
                </a:gs>
                <a:gs pos="50000">
                  <a:srgbClr val="FFFF00"/>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04" name="Picture 2" descr="C:\Users\Саглай\Desktop\урок ГТО (1)\gold5.png"/>
          <p:cNvPicPr>
            <a:picLocks noChangeAspect="1" noChangeArrowheads="1"/>
          </p:cNvPicPr>
          <p:nvPr/>
        </p:nvPicPr>
        <p:blipFill>
          <a:blip r:embed="rId19" cstate="print"/>
          <a:srcRect/>
          <a:stretch>
            <a:fillRect/>
          </a:stretch>
        </p:blipFill>
        <p:spPr bwMode="auto">
          <a:xfrm>
            <a:off x="7092280" y="4725144"/>
            <a:ext cx="1800200" cy="1800200"/>
          </a:xfrm>
          <a:prstGeom prst="rect">
            <a:avLst/>
          </a:prstGeom>
          <a:noFill/>
        </p:spPr>
      </p:pic>
      <p:sp>
        <p:nvSpPr>
          <p:cNvPr id="105" name="Скругленный прямоугольник 104"/>
          <p:cNvSpPr/>
          <p:nvPr/>
        </p:nvSpPr>
        <p:spPr>
          <a:xfrm>
            <a:off x="2123728" y="0"/>
            <a:ext cx="5472608" cy="504056"/>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Станция 6. Викторина. </a:t>
            </a:r>
            <a:endParaRPr lang="ru-RU" sz="2800" dirty="0"/>
          </a:p>
        </p:txBody>
      </p:sp>
      <p:pic>
        <p:nvPicPr>
          <p:cNvPr id="106" name="Picture 2" descr="C:\Users\Саглай\Desktop\zaryadkam.png">
            <a:hlinkClick r:id="rId13" action="ppaction://hlinksldjump"/>
          </p:cNvPr>
          <p:cNvPicPr>
            <a:picLocks noChangeAspect="1" noChangeArrowheads="1"/>
          </p:cNvPicPr>
          <p:nvPr/>
        </p:nvPicPr>
        <p:blipFill>
          <a:blip r:embed="rId20" cstate="print"/>
          <a:srcRect/>
          <a:stretch>
            <a:fillRect/>
          </a:stretch>
        </p:blipFill>
        <p:spPr bwMode="auto">
          <a:xfrm>
            <a:off x="251520" y="332656"/>
            <a:ext cx="2349624" cy="1272713"/>
          </a:xfrm>
          <a:prstGeom prst="rect">
            <a:avLst/>
          </a:prstGeom>
          <a:noFill/>
        </p:spPr>
      </p:pic>
    </p:spTree>
  </p:cSld>
  <p:clrMapOvr>
    <a:masterClrMapping/>
  </p:clrMapOvr>
  <p:transition spd="med" advClick="0">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45780000">
                                      <p:cBhvr>
                                        <p:cTn id="12" dur="1000" fill="hold"/>
                                        <p:tgtEl>
                                          <p:spTgt spid="2"/>
                                        </p:tgtEl>
                                        <p:attrNameLst>
                                          <p:attrName>r</p:attrName>
                                        </p:attrNameLst>
                                      </p:cBhvr>
                                    </p:animRot>
                                  </p:childTnLst>
                                </p:cTn>
                              </p:par>
                            </p:childTnLst>
                          </p:cTn>
                        </p:par>
                        <p:par>
                          <p:cTn id="13" fill="hold">
                            <p:stCondLst>
                              <p:cond delay="1000"/>
                            </p:stCondLst>
                            <p:childTnLst>
                              <p:par>
                                <p:cTn id="14" presetID="26" presetClass="emph" presetSubtype="0" fill="hold" grpId="0" nodeType="afterEffect">
                                  <p:stCondLst>
                                    <p:cond delay="0"/>
                                  </p:stCondLst>
                                  <p:childTnLst>
                                    <p:animEffect transition="out" filter="fade">
                                      <p:cBhvr>
                                        <p:cTn id="15" dur="500" tmFilter="0, 0; .2, .5; .8, .5; 1, 0"/>
                                        <p:tgtEl>
                                          <p:spTgt spid="15"/>
                                        </p:tgtEl>
                                      </p:cBhvr>
                                    </p:animEffect>
                                    <p:animScale>
                                      <p:cBhvr>
                                        <p:cTn id="16" dur="250" autoRev="1" fill="hold"/>
                                        <p:tgtEl>
                                          <p:spTgt spid="15"/>
                                        </p:tgtEl>
                                      </p:cBhvr>
                                      <p:by x="105000" y="105000"/>
                                    </p:animScale>
                                  </p:childTnLst>
                                </p:cTn>
                              </p:par>
                              <p:par>
                                <p:cTn id="17" presetID="1" presetClass="emph" presetSubtype="2" fill="hold" nodeType="withEffect">
                                  <p:stCondLst>
                                    <p:cond delay="0"/>
                                  </p:stCondLst>
                                  <p:childTnLst>
                                    <p:animClr clrSpc="rgb" dir="cw">
                                      <p:cBhvr>
                                        <p:cTn id="18" dur="2000" fill="hold"/>
                                        <p:tgtEl>
                                          <p:spTgt spid="15"/>
                                        </p:tgtEl>
                                        <p:attrNameLst>
                                          <p:attrName>fillcolor</p:attrName>
                                        </p:attrNameLst>
                                      </p:cBhvr>
                                      <p:to>
                                        <a:srgbClr val="FA2414"/>
                                      </p:to>
                                    </p:animClr>
                                    <p:set>
                                      <p:cBhvr>
                                        <p:cTn id="19" dur="2000" fill="hold"/>
                                        <p:tgtEl>
                                          <p:spTgt spid="15"/>
                                        </p:tgtEl>
                                        <p:attrNameLst>
                                          <p:attrName>fill.type</p:attrName>
                                        </p:attrNameLst>
                                      </p:cBhvr>
                                      <p:to>
                                        <p:strVal val="solid"/>
                                      </p:to>
                                    </p:set>
                                    <p:set>
                                      <p:cBhvr>
                                        <p:cTn id="20" dur="2000" fill="hold"/>
                                        <p:tgtEl>
                                          <p:spTgt spid="15"/>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1000" fill="hold"/>
                                        <p:tgtEl>
                                          <p:spTgt spid="15"/>
                                        </p:tgtEl>
                                        <p:attrNameLst>
                                          <p:attrName>fillcolor</p:attrName>
                                        </p:attrNameLst>
                                      </p:cBhvr>
                                      <p:to>
                                        <a:srgbClr val="FFFF00"/>
                                      </p:to>
                                    </p:animClr>
                                    <p:set>
                                      <p:cBhvr>
                                        <p:cTn id="26" dur="1000" fill="hold"/>
                                        <p:tgtEl>
                                          <p:spTgt spid="15"/>
                                        </p:tgtEl>
                                        <p:attrNameLst>
                                          <p:attrName>fill.type</p:attrName>
                                        </p:attrNameLst>
                                      </p:cBhvr>
                                      <p:to>
                                        <p:strVal val="solid"/>
                                      </p:to>
                                    </p:set>
                                    <p:set>
                                      <p:cBhvr>
                                        <p:cTn id="27" dur="1000" fill="hold"/>
                                        <p:tgtEl>
                                          <p:spTgt spid="15"/>
                                        </p:tgtEl>
                                        <p:attrNameLst>
                                          <p:attrName>fill.on</p:attrName>
                                        </p:attrNameLst>
                                      </p:cBhvr>
                                      <p:to>
                                        <p:strVal val="true"/>
                                      </p:to>
                                    </p:se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8" presetClass="emph" presetSubtype="0" fill="hold" nodeType="clickEffect">
                                  <p:stCondLst>
                                    <p:cond delay="0"/>
                                  </p:stCondLst>
                                  <p:childTnLst>
                                    <p:animRot by="54360000">
                                      <p:cBhvr>
                                        <p:cTn id="36" dur="1000" fill="hold"/>
                                        <p:tgtEl>
                                          <p:spTgt spid="8"/>
                                        </p:tgtEl>
                                        <p:attrNameLst>
                                          <p:attrName>r</p:attrName>
                                        </p:attrNameLst>
                                      </p:cBhvr>
                                    </p:animRot>
                                  </p:childTnLst>
                                </p:cTn>
                              </p:par>
                            </p:childTnLst>
                          </p:cTn>
                        </p:par>
                        <p:par>
                          <p:cTn id="37" fill="hold">
                            <p:stCondLst>
                              <p:cond delay="1000"/>
                            </p:stCondLst>
                            <p:childTnLst>
                              <p:par>
                                <p:cTn id="38" presetID="1" presetClass="emph" presetSubtype="2" fill="hold" nodeType="afterEffect">
                                  <p:stCondLst>
                                    <p:cond delay="0"/>
                                  </p:stCondLst>
                                  <p:childTnLst>
                                    <p:animClr clrSpc="rgb" dir="cw">
                                      <p:cBhvr>
                                        <p:cTn id="39" dur="1000" fill="hold"/>
                                        <p:tgtEl>
                                          <p:spTgt spid="17"/>
                                        </p:tgtEl>
                                        <p:attrNameLst>
                                          <p:attrName>fillcolor</p:attrName>
                                        </p:attrNameLst>
                                      </p:cBhvr>
                                      <p:to>
                                        <a:srgbClr val="FF0000"/>
                                      </p:to>
                                    </p:animClr>
                                    <p:set>
                                      <p:cBhvr>
                                        <p:cTn id="40" dur="1000" fill="hold"/>
                                        <p:tgtEl>
                                          <p:spTgt spid="17"/>
                                        </p:tgtEl>
                                        <p:attrNameLst>
                                          <p:attrName>fill.type</p:attrName>
                                        </p:attrNameLst>
                                      </p:cBhvr>
                                      <p:to>
                                        <p:strVal val="solid"/>
                                      </p:to>
                                    </p:set>
                                    <p:set>
                                      <p:cBhvr>
                                        <p:cTn id="41" dur="1000" fill="hold"/>
                                        <p:tgtEl>
                                          <p:spTgt spid="17"/>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1000" fill="hold"/>
                                        <p:tgtEl>
                                          <p:spTgt spid="17"/>
                                        </p:tgtEl>
                                        <p:attrNameLst>
                                          <p:attrName>fillcolor</p:attrName>
                                        </p:attrNameLst>
                                      </p:cBhvr>
                                      <p:to>
                                        <a:srgbClr val="FFFF00"/>
                                      </p:to>
                                    </p:animClr>
                                    <p:set>
                                      <p:cBhvr>
                                        <p:cTn id="47" dur="1000" fill="hold"/>
                                        <p:tgtEl>
                                          <p:spTgt spid="17"/>
                                        </p:tgtEl>
                                        <p:attrNameLst>
                                          <p:attrName>fill.type</p:attrName>
                                        </p:attrNameLst>
                                      </p:cBhvr>
                                      <p:to>
                                        <p:strVal val="solid"/>
                                      </p:to>
                                    </p:set>
                                    <p:set>
                                      <p:cBhvr>
                                        <p:cTn id="48" dur="1000" fill="hold"/>
                                        <p:tgtEl>
                                          <p:spTgt spid="17"/>
                                        </p:tgtEl>
                                        <p:attrNameLst>
                                          <p:attrName>fill.on</p:attrName>
                                        </p:attrNameLst>
                                      </p:cBhvr>
                                      <p:to>
                                        <p:strVal val="true"/>
                                      </p:to>
                                    </p:set>
                                  </p:childTnLst>
                                </p:cTn>
                              </p:par>
                              <p:par>
                                <p:cTn id="49" presetID="1" presetClass="exit" presetSubtype="0" fill="hold"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7"/>
                    </p:tgtEl>
                  </p:cond>
                </p:stCondLst>
                <p:endSync evt="end" delay="0">
                  <p:rtn val="all"/>
                </p:endSync>
                <p:childTnLst>
                  <p:par>
                    <p:cTn id="54" fill="hold">
                      <p:stCondLst>
                        <p:cond delay="0"/>
                      </p:stCondLst>
                      <p:childTnLst>
                        <p:par>
                          <p:cTn id="55" fill="hold">
                            <p:stCondLst>
                              <p:cond delay="0"/>
                            </p:stCondLst>
                            <p:childTnLst>
                              <p:par>
                                <p:cTn id="56" presetID="8" presetClass="emph" presetSubtype="0" fill="hold" nodeType="clickEffect">
                                  <p:stCondLst>
                                    <p:cond delay="0"/>
                                  </p:stCondLst>
                                  <p:childTnLst>
                                    <p:animRot by="45900000">
                                      <p:cBhvr>
                                        <p:cTn id="57" dur="1000" fill="hold"/>
                                        <p:tgtEl>
                                          <p:spTgt spid="27"/>
                                        </p:tgtEl>
                                        <p:attrNameLst>
                                          <p:attrName>r</p:attrName>
                                        </p:attrNameLst>
                                      </p:cBhvr>
                                    </p:animRot>
                                  </p:childTnLst>
                                </p:cTn>
                              </p:par>
                            </p:childTnLst>
                          </p:cTn>
                        </p:par>
                        <p:par>
                          <p:cTn id="58" fill="hold">
                            <p:stCondLst>
                              <p:cond delay="1000"/>
                            </p:stCondLst>
                            <p:childTnLst>
                              <p:par>
                                <p:cTn id="59" presetID="1" presetClass="emph" presetSubtype="2" fill="hold" nodeType="afterEffect">
                                  <p:stCondLst>
                                    <p:cond delay="0"/>
                                  </p:stCondLst>
                                  <p:childTnLst>
                                    <p:animClr clrSpc="rgb" dir="cw">
                                      <p:cBhvr>
                                        <p:cTn id="60" dur="1000" fill="hold"/>
                                        <p:tgtEl>
                                          <p:spTgt spid="14"/>
                                        </p:tgtEl>
                                        <p:attrNameLst>
                                          <p:attrName>fillcolor</p:attrName>
                                        </p:attrNameLst>
                                      </p:cBhvr>
                                      <p:to>
                                        <a:srgbClr val="FF0000"/>
                                      </p:to>
                                    </p:animClr>
                                    <p:set>
                                      <p:cBhvr>
                                        <p:cTn id="61" dur="1000" fill="hold"/>
                                        <p:tgtEl>
                                          <p:spTgt spid="14"/>
                                        </p:tgtEl>
                                        <p:attrNameLst>
                                          <p:attrName>fill.type</p:attrName>
                                        </p:attrNameLst>
                                      </p:cBhvr>
                                      <p:to>
                                        <p:strVal val="solid"/>
                                      </p:to>
                                    </p:set>
                                    <p:set>
                                      <p:cBhvr>
                                        <p:cTn id="62" dur="1000" fill="hold"/>
                                        <p:tgtEl>
                                          <p:spTgt spid="14"/>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3" restart="whenNotActive" fill="hold" evtFilter="cancelBubble" nodeType="interactiveSeq">
                <p:stCondLst>
                  <p:cond evt="onClick" delay="0">
                    <p:tgtEl>
                      <p:spTgt spid="14"/>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1000" fill="hold"/>
                                        <p:tgtEl>
                                          <p:spTgt spid="14"/>
                                        </p:tgtEl>
                                        <p:attrNameLst>
                                          <p:attrName>fillcolor</p:attrName>
                                        </p:attrNameLst>
                                      </p:cBhvr>
                                      <p:to>
                                        <a:srgbClr val="FFFF00"/>
                                      </p:to>
                                    </p:animClr>
                                    <p:set>
                                      <p:cBhvr>
                                        <p:cTn id="68" dur="1000" fill="hold"/>
                                        <p:tgtEl>
                                          <p:spTgt spid="14"/>
                                        </p:tgtEl>
                                        <p:attrNameLst>
                                          <p:attrName>fill.type</p:attrName>
                                        </p:attrNameLst>
                                      </p:cBhvr>
                                      <p:to>
                                        <p:strVal val="solid"/>
                                      </p:to>
                                    </p:set>
                                    <p:set>
                                      <p:cBhvr>
                                        <p:cTn id="69" dur="1000" fill="hold"/>
                                        <p:tgtEl>
                                          <p:spTgt spid="14"/>
                                        </p:tgtEl>
                                        <p:attrNameLst>
                                          <p:attrName>fill.on</p:attrName>
                                        </p:attrNameLst>
                                      </p:cBhvr>
                                      <p:to>
                                        <p:strVal val="true"/>
                                      </p:to>
                                    </p:set>
                                  </p:childTnLst>
                                </p:cTn>
                              </p:par>
                              <p:par>
                                <p:cTn id="70" presetID="1" presetClass="exit" presetSubtype="0" fill="hold" nodeType="withEffect">
                                  <p:stCondLst>
                                    <p:cond delay="0"/>
                                  </p:stCondLst>
                                  <p:childTnLst>
                                    <p:set>
                                      <p:cBhvr>
                                        <p:cTn id="71" dur="1" fill="hold">
                                          <p:stCondLst>
                                            <p:cond delay="0"/>
                                          </p:stCondLst>
                                        </p:cTn>
                                        <p:tgtEl>
                                          <p:spTgt spid="27"/>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57900000">
                                      <p:cBhvr>
                                        <p:cTn id="78" dur="1000" fill="hold"/>
                                        <p:tgtEl>
                                          <p:spTgt spid="32"/>
                                        </p:tgtEl>
                                        <p:attrNameLst>
                                          <p:attrName>r</p:attrName>
                                        </p:attrNameLst>
                                      </p:cBhvr>
                                    </p:animRot>
                                  </p:childTnLst>
                                </p:cTn>
                              </p:par>
                            </p:childTnLst>
                          </p:cTn>
                        </p:par>
                        <p:par>
                          <p:cTn id="79" fill="hold">
                            <p:stCondLst>
                              <p:cond delay="1000"/>
                            </p:stCondLst>
                            <p:childTnLst>
                              <p:par>
                                <p:cTn id="80" presetID="1" presetClass="emph" presetSubtype="2" fill="hold" nodeType="afterEffect">
                                  <p:stCondLst>
                                    <p:cond delay="0"/>
                                  </p:stCondLst>
                                  <p:childTnLst>
                                    <p:animClr clrSpc="rgb" dir="cw">
                                      <p:cBhvr>
                                        <p:cTn id="81" dur="1000" fill="hold"/>
                                        <p:tgtEl>
                                          <p:spTgt spid="25"/>
                                        </p:tgtEl>
                                        <p:attrNameLst>
                                          <p:attrName>fillcolor</p:attrName>
                                        </p:attrNameLst>
                                      </p:cBhvr>
                                      <p:to>
                                        <a:srgbClr val="FF0000"/>
                                      </p:to>
                                    </p:animClr>
                                    <p:set>
                                      <p:cBhvr>
                                        <p:cTn id="82" dur="1000" fill="hold"/>
                                        <p:tgtEl>
                                          <p:spTgt spid="25"/>
                                        </p:tgtEl>
                                        <p:attrNameLst>
                                          <p:attrName>fill.type</p:attrName>
                                        </p:attrNameLst>
                                      </p:cBhvr>
                                      <p:to>
                                        <p:strVal val="solid"/>
                                      </p:to>
                                    </p:set>
                                    <p:set>
                                      <p:cBhvr>
                                        <p:cTn id="83" dur="1000" fill="hold"/>
                                        <p:tgtEl>
                                          <p:spTgt spid="25"/>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84" restart="whenNotActive" fill="hold" evtFilter="cancelBubble" nodeType="interactiveSeq">
                <p:stCondLst>
                  <p:cond evt="onClick" delay="0">
                    <p:tgtEl>
                      <p:spTgt spid="25"/>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1000" fill="hold"/>
                                        <p:tgtEl>
                                          <p:spTgt spid="25"/>
                                        </p:tgtEl>
                                        <p:attrNameLst>
                                          <p:attrName>fillcolor</p:attrName>
                                        </p:attrNameLst>
                                      </p:cBhvr>
                                      <p:to>
                                        <a:srgbClr val="FFFF00"/>
                                      </p:to>
                                    </p:animClr>
                                    <p:set>
                                      <p:cBhvr>
                                        <p:cTn id="89" dur="1000" fill="hold"/>
                                        <p:tgtEl>
                                          <p:spTgt spid="25"/>
                                        </p:tgtEl>
                                        <p:attrNameLst>
                                          <p:attrName>fill.type</p:attrName>
                                        </p:attrNameLst>
                                      </p:cBhvr>
                                      <p:to>
                                        <p:strVal val="solid"/>
                                      </p:to>
                                    </p:set>
                                    <p:set>
                                      <p:cBhvr>
                                        <p:cTn id="90" dur="1000" fill="hold"/>
                                        <p:tgtEl>
                                          <p:spTgt spid="25"/>
                                        </p:tgtEl>
                                        <p:attrNameLst>
                                          <p:attrName>fill.on</p:attrName>
                                        </p:attrNameLst>
                                      </p:cBhvr>
                                      <p:to>
                                        <p:strVal val="true"/>
                                      </p:to>
                                    </p:set>
                                  </p:childTnLst>
                                </p:cTn>
                              </p:par>
                              <p:par>
                                <p:cTn id="91" presetID="1" presetClass="exit" presetSubtype="0" fill="hold" nodeType="withEffect">
                                  <p:stCondLst>
                                    <p:cond delay="0"/>
                                  </p:stCondLst>
                                  <p:childTnLst>
                                    <p:set>
                                      <p:cBhvr>
                                        <p:cTn id="92" dur="1" fill="hold">
                                          <p:stCondLst>
                                            <p:cond delay="0"/>
                                          </p:stCondLst>
                                        </p:cTn>
                                        <p:tgtEl>
                                          <p:spTgt spid="32"/>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37"/>
                    </p:tgtEl>
                  </p:cond>
                </p:stCondLst>
                <p:endSync evt="end" delay="0">
                  <p:rtn val="all"/>
                </p:endSync>
                <p:childTnLst>
                  <p:par>
                    <p:cTn id="96" fill="hold">
                      <p:stCondLst>
                        <p:cond delay="0"/>
                      </p:stCondLst>
                      <p:childTnLst>
                        <p:par>
                          <p:cTn id="97" fill="hold">
                            <p:stCondLst>
                              <p:cond delay="0"/>
                            </p:stCondLst>
                            <p:childTnLst>
                              <p:par>
                                <p:cTn id="98" presetID="8" presetClass="emph" presetSubtype="0" fill="hold" nodeType="clickEffect">
                                  <p:stCondLst>
                                    <p:cond delay="0"/>
                                  </p:stCondLst>
                                  <p:childTnLst>
                                    <p:animRot by="44700000">
                                      <p:cBhvr>
                                        <p:cTn id="99" dur="1000" fill="hold"/>
                                        <p:tgtEl>
                                          <p:spTgt spid="37"/>
                                        </p:tgtEl>
                                        <p:attrNameLst>
                                          <p:attrName>r</p:attrName>
                                        </p:attrNameLst>
                                      </p:cBhvr>
                                    </p:animRot>
                                  </p:childTnLst>
                                </p:cTn>
                              </p:par>
                            </p:childTnLst>
                          </p:cTn>
                        </p:par>
                        <p:par>
                          <p:cTn id="100" fill="hold">
                            <p:stCondLst>
                              <p:cond delay="1000"/>
                            </p:stCondLst>
                            <p:childTnLst>
                              <p:par>
                                <p:cTn id="101" presetID="1" presetClass="emph" presetSubtype="2" fill="hold" nodeType="afterEffect">
                                  <p:stCondLst>
                                    <p:cond delay="0"/>
                                  </p:stCondLst>
                                  <p:childTnLst>
                                    <p:animClr clrSpc="rgb" dir="cw">
                                      <p:cBhvr>
                                        <p:cTn id="102" dur="1000" fill="hold"/>
                                        <p:tgtEl>
                                          <p:spTgt spid="12"/>
                                        </p:tgtEl>
                                        <p:attrNameLst>
                                          <p:attrName>fillcolor</p:attrName>
                                        </p:attrNameLst>
                                      </p:cBhvr>
                                      <p:to>
                                        <a:srgbClr val="FF0000"/>
                                      </p:to>
                                    </p:animClr>
                                    <p:set>
                                      <p:cBhvr>
                                        <p:cTn id="103" dur="1000" fill="hold"/>
                                        <p:tgtEl>
                                          <p:spTgt spid="12"/>
                                        </p:tgtEl>
                                        <p:attrNameLst>
                                          <p:attrName>fill.type</p:attrName>
                                        </p:attrNameLst>
                                      </p:cBhvr>
                                      <p:to>
                                        <p:strVal val="solid"/>
                                      </p:to>
                                    </p:set>
                                    <p:set>
                                      <p:cBhvr>
                                        <p:cTn id="104" dur="1000" fill="hold"/>
                                        <p:tgtEl>
                                          <p:spTgt spid="12"/>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105" restart="whenNotActive" fill="hold" evtFilter="cancelBubble" nodeType="interactiveSeq">
                <p:stCondLst>
                  <p:cond evt="onClick" delay="0">
                    <p:tgtEl>
                      <p:spTgt spid="12"/>
                    </p:tgtEl>
                  </p:cond>
                </p:stCondLst>
                <p:endSync evt="end" delay="0">
                  <p:rtn val="all"/>
                </p:endSync>
                <p:childTnLst>
                  <p:par>
                    <p:cTn id="106" fill="hold">
                      <p:stCondLst>
                        <p:cond delay="0"/>
                      </p:stCondLst>
                      <p:childTnLst>
                        <p:par>
                          <p:cTn id="107" fill="hold">
                            <p:stCondLst>
                              <p:cond delay="0"/>
                            </p:stCondLst>
                            <p:childTnLst>
                              <p:par>
                                <p:cTn id="108" presetID="1" presetClass="emph" presetSubtype="2" fill="hold" nodeType="clickEffect">
                                  <p:stCondLst>
                                    <p:cond delay="0"/>
                                  </p:stCondLst>
                                  <p:childTnLst>
                                    <p:animClr clrSpc="rgb" dir="cw">
                                      <p:cBhvr>
                                        <p:cTn id="109" dur="1000" fill="hold"/>
                                        <p:tgtEl>
                                          <p:spTgt spid="12"/>
                                        </p:tgtEl>
                                        <p:attrNameLst>
                                          <p:attrName>fillcolor</p:attrName>
                                        </p:attrNameLst>
                                      </p:cBhvr>
                                      <p:to>
                                        <a:srgbClr val="FFFF00"/>
                                      </p:to>
                                    </p:animClr>
                                    <p:set>
                                      <p:cBhvr>
                                        <p:cTn id="110" dur="1000" fill="hold"/>
                                        <p:tgtEl>
                                          <p:spTgt spid="12"/>
                                        </p:tgtEl>
                                        <p:attrNameLst>
                                          <p:attrName>fill.type</p:attrName>
                                        </p:attrNameLst>
                                      </p:cBhvr>
                                      <p:to>
                                        <p:strVal val="solid"/>
                                      </p:to>
                                    </p:set>
                                    <p:set>
                                      <p:cBhvr>
                                        <p:cTn id="111" dur="1000" fill="hold"/>
                                        <p:tgtEl>
                                          <p:spTgt spid="12"/>
                                        </p:tgtEl>
                                        <p:attrNameLst>
                                          <p:attrName>fill.on</p:attrName>
                                        </p:attrNameLst>
                                      </p:cBhvr>
                                      <p:to>
                                        <p:strVal val="true"/>
                                      </p:to>
                                    </p:set>
                                  </p:childTnLst>
                                </p:cTn>
                              </p:par>
                              <p:par>
                                <p:cTn id="112" presetID="1" presetClass="entr" presetSubtype="0" fill="hold" nodeType="withEffect">
                                  <p:stCondLst>
                                    <p:cond delay="0"/>
                                  </p:stCondLst>
                                  <p:childTnLst>
                                    <p:set>
                                      <p:cBhvr>
                                        <p:cTn id="113" dur="1" fill="hold">
                                          <p:stCondLst>
                                            <p:cond delay="0"/>
                                          </p:stCondLst>
                                        </p:cTn>
                                        <p:tgtEl>
                                          <p:spTgt spid="42"/>
                                        </p:tgtEl>
                                        <p:attrNameLst>
                                          <p:attrName>style.visibility</p:attrName>
                                        </p:attrNameLst>
                                      </p:cBhvr>
                                      <p:to>
                                        <p:strVal val="visible"/>
                                      </p:to>
                                    </p:set>
                                  </p:childTnLst>
                                </p:cTn>
                              </p:par>
                              <p:par>
                                <p:cTn id="114" presetID="1" presetClass="exit" presetSubtype="0" fill="hold" nodeType="withEffect">
                                  <p:stCondLst>
                                    <p:cond delay="0"/>
                                  </p:stCondLst>
                                  <p:childTnLst>
                                    <p:set>
                                      <p:cBhvr>
                                        <p:cTn id="115"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6" restart="whenNotActive" fill="hold" evtFilter="cancelBubble" nodeType="interactiveSeq">
                <p:stCondLst>
                  <p:cond evt="onClick" delay="0">
                    <p:tgtEl>
                      <p:spTgt spid="42"/>
                    </p:tgtEl>
                  </p:cond>
                </p:stCondLst>
                <p:endSync evt="end" delay="0">
                  <p:rtn val="all"/>
                </p:endSync>
                <p:childTnLst>
                  <p:par>
                    <p:cTn id="117" fill="hold">
                      <p:stCondLst>
                        <p:cond delay="0"/>
                      </p:stCondLst>
                      <p:childTnLst>
                        <p:par>
                          <p:cTn id="118" fill="hold">
                            <p:stCondLst>
                              <p:cond delay="0"/>
                            </p:stCondLst>
                            <p:childTnLst>
                              <p:par>
                                <p:cTn id="119" presetID="8" presetClass="emph" presetSubtype="0" fill="hold" nodeType="clickEffect">
                                  <p:stCondLst>
                                    <p:cond delay="0"/>
                                  </p:stCondLst>
                                  <p:childTnLst>
                                    <p:animRot by="54000000">
                                      <p:cBhvr>
                                        <p:cTn id="120" dur="1000" fill="hold"/>
                                        <p:tgtEl>
                                          <p:spTgt spid="42"/>
                                        </p:tgtEl>
                                        <p:attrNameLst>
                                          <p:attrName>r</p:attrName>
                                        </p:attrNameLst>
                                      </p:cBhvr>
                                    </p:animRot>
                                  </p:childTnLst>
                                </p:cTn>
                              </p:par>
                            </p:childTnLst>
                          </p:cTn>
                        </p:par>
                        <p:par>
                          <p:cTn id="121" fill="hold">
                            <p:stCondLst>
                              <p:cond delay="1000"/>
                            </p:stCondLst>
                            <p:childTnLst>
                              <p:par>
                                <p:cTn id="122" presetID="1" presetClass="emph" presetSubtype="2" fill="hold" nodeType="afterEffect">
                                  <p:stCondLst>
                                    <p:cond delay="0"/>
                                  </p:stCondLst>
                                  <p:childTnLst>
                                    <p:animClr clrSpc="rgb" dir="cw">
                                      <p:cBhvr>
                                        <p:cTn id="123" dur="1000" fill="hold"/>
                                        <p:tgtEl>
                                          <p:spTgt spid="11"/>
                                        </p:tgtEl>
                                        <p:attrNameLst>
                                          <p:attrName>fillcolor</p:attrName>
                                        </p:attrNameLst>
                                      </p:cBhvr>
                                      <p:to>
                                        <a:srgbClr val="FF0000"/>
                                      </p:to>
                                    </p:animClr>
                                    <p:set>
                                      <p:cBhvr>
                                        <p:cTn id="124" dur="1000" fill="hold"/>
                                        <p:tgtEl>
                                          <p:spTgt spid="11"/>
                                        </p:tgtEl>
                                        <p:attrNameLst>
                                          <p:attrName>fill.type</p:attrName>
                                        </p:attrNameLst>
                                      </p:cBhvr>
                                      <p:to>
                                        <p:strVal val="solid"/>
                                      </p:to>
                                    </p:set>
                                    <p:set>
                                      <p:cBhvr>
                                        <p:cTn id="125" dur="1000" fill="hold"/>
                                        <p:tgtEl>
                                          <p:spTgt spid="11"/>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26" restart="whenNotActive" fill="hold" evtFilter="cancelBubble" nodeType="interactiveSeq">
                <p:stCondLst>
                  <p:cond evt="onClick" delay="0">
                    <p:tgtEl>
                      <p:spTgt spid="11"/>
                    </p:tgtEl>
                  </p:cond>
                </p:stCondLst>
                <p:endSync evt="end" delay="0">
                  <p:rtn val="all"/>
                </p:endSync>
                <p:childTnLst>
                  <p:par>
                    <p:cTn id="127" fill="hold">
                      <p:stCondLst>
                        <p:cond delay="0"/>
                      </p:stCondLst>
                      <p:childTnLst>
                        <p:par>
                          <p:cTn id="128" fill="hold">
                            <p:stCondLst>
                              <p:cond delay="0"/>
                            </p:stCondLst>
                            <p:childTnLst>
                              <p:par>
                                <p:cTn id="129" presetID="1" presetClass="emph" presetSubtype="2" fill="hold" nodeType="clickEffect">
                                  <p:stCondLst>
                                    <p:cond delay="0"/>
                                  </p:stCondLst>
                                  <p:childTnLst>
                                    <p:animClr clrSpc="rgb" dir="cw">
                                      <p:cBhvr>
                                        <p:cTn id="130" dur="1000" fill="hold"/>
                                        <p:tgtEl>
                                          <p:spTgt spid="11"/>
                                        </p:tgtEl>
                                        <p:attrNameLst>
                                          <p:attrName>fillcolor</p:attrName>
                                        </p:attrNameLst>
                                      </p:cBhvr>
                                      <p:to>
                                        <a:srgbClr val="FFFF00"/>
                                      </p:to>
                                    </p:animClr>
                                    <p:set>
                                      <p:cBhvr>
                                        <p:cTn id="131" dur="1000" fill="hold"/>
                                        <p:tgtEl>
                                          <p:spTgt spid="11"/>
                                        </p:tgtEl>
                                        <p:attrNameLst>
                                          <p:attrName>fill.type</p:attrName>
                                        </p:attrNameLst>
                                      </p:cBhvr>
                                      <p:to>
                                        <p:strVal val="solid"/>
                                      </p:to>
                                    </p:set>
                                    <p:set>
                                      <p:cBhvr>
                                        <p:cTn id="132" dur="1000" fill="hold"/>
                                        <p:tgtEl>
                                          <p:spTgt spid="11"/>
                                        </p:tgtEl>
                                        <p:attrNameLst>
                                          <p:attrName>fill.on</p:attrName>
                                        </p:attrNameLst>
                                      </p:cBhvr>
                                      <p:to>
                                        <p:strVal val="true"/>
                                      </p:to>
                                    </p:set>
                                  </p:childTnLst>
                                </p:cTn>
                              </p:par>
                              <p:par>
                                <p:cTn id="133" presetID="1" presetClass="exit" presetSubtype="0" fill="hold" nodeType="withEffect">
                                  <p:stCondLst>
                                    <p:cond delay="0"/>
                                  </p:stCondLst>
                                  <p:childTnLst>
                                    <p:set>
                                      <p:cBhvr>
                                        <p:cTn id="134" dur="1" fill="hold">
                                          <p:stCondLst>
                                            <p:cond delay="0"/>
                                          </p:stCondLst>
                                        </p:cTn>
                                        <p:tgtEl>
                                          <p:spTgt spid="42"/>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37" restart="whenNotActive" fill="hold" evtFilter="cancelBubble" nodeType="interactiveSeq">
                <p:stCondLst>
                  <p:cond evt="onClick" delay="0">
                    <p:tgtEl>
                      <p:spTgt spid="47"/>
                    </p:tgtEl>
                  </p:cond>
                </p:stCondLst>
                <p:endSync evt="end" delay="0">
                  <p:rtn val="all"/>
                </p:endSync>
                <p:childTnLst>
                  <p:par>
                    <p:cTn id="138" fill="hold">
                      <p:stCondLst>
                        <p:cond delay="0"/>
                      </p:stCondLst>
                      <p:childTnLst>
                        <p:par>
                          <p:cTn id="139" fill="hold">
                            <p:stCondLst>
                              <p:cond delay="0"/>
                            </p:stCondLst>
                            <p:childTnLst>
                              <p:par>
                                <p:cTn id="140" presetID="8" presetClass="emph" presetSubtype="0" fill="hold" nodeType="clickEffect">
                                  <p:stCondLst>
                                    <p:cond delay="0"/>
                                  </p:stCondLst>
                                  <p:childTnLst>
                                    <p:animRot by="48600000">
                                      <p:cBhvr>
                                        <p:cTn id="141" dur="1000" fill="hold"/>
                                        <p:tgtEl>
                                          <p:spTgt spid="47"/>
                                        </p:tgtEl>
                                        <p:attrNameLst>
                                          <p:attrName>r</p:attrName>
                                        </p:attrNameLst>
                                      </p:cBhvr>
                                    </p:animRot>
                                  </p:childTnLst>
                                </p:cTn>
                              </p:par>
                            </p:childTnLst>
                          </p:cTn>
                        </p:par>
                        <p:par>
                          <p:cTn id="142" fill="hold">
                            <p:stCondLst>
                              <p:cond delay="1000"/>
                            </p:stCondLst>
                            <p:childTnLst>
                              <p:par>
                                <p:cTn id="143" presetID="1" presetClass="emph" presetSubtype="2" fill="hold" nodeType="afterEffect">
                                  <p:stCondLst>
                                    <p:cond delay="0"/>
                                  </p:stCondLst>
                                  <p:childTnLst>
                                    <p:animClr clrSpc="rgb" dir="cw">
                                      <p:cBhvr>
                                        <p:cTn id="144" dur="1000" fill="hold"/>
                                        <p:tgtEl>
                                          <p:spTgt spid="13"/>
                                        </p:tgtEl>
                                        <p:attrNameLst>
                                          <p:attrName>fillcolor</p:attrName>
                                        </p:attrNameLst>
                                      </p:cBhvr>
                                      <p:to>
                                        <a:srgbClr val="FF0000"/>
                                      </p:to>
                                    </p:animClr>
                                    <p:set>
                                      <p:cBhvr>
                                        <p:cTn id="145" dur="1000" fill="hold"/>
                                        <p:tgtEl>
                                          <p:spTgt spid="13"/>
                                        </p:tgtEl>
                                        <p:attrNameLst>
                                          <p:attrName>fill.type</p:attrName>
                                        </p:attrNameLst>
                                      </p:cBhvr>
                                      <p:to>
                                        <p:strVal val="solid"/>
                                      </p:to>
                                    </p:set>
                                    <p:set>
                                      <p:cBhvr>
                                        <p:cTn id="146" dur="1000" fill="hold"/>
                                        <p:tgtEl>
                                          <p:spTgt spid="13"/>
                                        </p:tgtEl>
                                        <p:attrNameLst>
                                          <p:attrName>fill.on</p:attrName>
                                        </p:attrNameLst>
                                      </p:cBhvr>
                                      <p:to>
                                        <p:strVal val="true"/>
                                      </p:to>
                                    </p:set>
                                  </p:childTnLst>
                                </p:cTn>
                              </p:par>
                            </p:childTnLst>
                          </p:cTn>
                        </p:par>
                      </p:childTnLst>
                    </p:cTn>
                  </p:par>
                </p:childTnLst>
              </p:cTn>
              <p:nextCondLst>
                <p:cond evt="onClick" delay="0">
                  <p:tgtEl>
                    <p:spTgt spid="47"/>
                  </p:tgtEl>
                </p:cond>
              </p:nextCondLst>
            </p:seq>
            <p:seq concurrent="1" nextAc="seek">
              <p:cTn id="147" restart="whenNotActive" fill="hold" evtFilter="cancelBubble" nodeType="interactiveSeq">
                <p:stCondLst>
                  <p:cond evt="onClick" delay="0">
                    <p:tgtEl>
                      <p:spTgt spid="13"/>
                    </p:tgtEl>
                  </p:cond>
                </p:stCondLst>
                <p:endSync evt="end" delay="0">
                  <p:rtn val="all"/>
                </p:endSync>
                <p:childTnLst>
                  <p:par>
                    <p:cTn id="148" fill="hold">
                      <p:stCondLst>
                        <p:cond delay="0"/>
                      </p:stCondLst>
                      <p:childTnLst>
                        <p:par>
                          <p:cTn id="149" fill="hold">
                            <p:stCondLst>
                              <p:cond delay="0"/>
                            </p:stCondLst>
                            <p:childTnLst>
                              <p:par>
                                <p:cTn id="150" presetID="1" presetClass="emph" presetSubtype="2" fill="hold" nodeType="clickEffect">
                                  <p:stCondLst>
                                    <p:cond delay="0"/>
                                  </p:stCondLst>
                                  <p:childTnLst>
                                    <p:animClr clrSpc="rgb" dir="cw">
                                      <p:cBhvr>
                                        <p:cTn id="151" dur="1000" fill="hold"/>
                                        <p:tgtEl>
                                          <p:spTgt spid="13"/>
                                        </p:tgtEl>
                                        <p:attrNameLst>
                                          <p:attrName>fillcolor</p:attrName>
                                        </p:attrNameLst>
                                      </p:cBhvr>
                                      <p:to>
                                        <a:srgbClr val="FFFF00"/>
                                      </p:to>
                                    </p:animClr>
                                    <p:set>
                                      <p:cBhvr>
                                        <p:cTn id="152" dur="1000" fill="hold"/>
                                        <p:tgtEl>
                                          <p:spTgt spid="13"/>
                                        </p:tgtEl>
                                        <p:attrNameLst>
                                          <p:attrName>fill.type</p:attrName>
                                        </p:attrNameLst>
                                      </p:cBhvr>
                                      <p:to>
                                        <p:strVal val="solid"/>
                                      </p:to>
                                    </p:set>
                                    <p:set>
                                      <p:cBhvr>
                                        <p:cTn id="153" dur="1000" fill="hold"/>
                                        <p:tgtEl>
                                          <p:spTgt spid="13"/>
                                        </p:tgtEl>
                                        <p:attrNameLst>
                                          <p:attrName>fill.on</p:attrName>
                                        </p:attrNameLst>
                                      </p:cBhvr>
                                      <p:to>
                                        <p:strVal val="true"/>
                                      </p:to>
                                    </p:set>
                                  </p:childTnLst>
                                </p:cTn>
                              </p:par>
                              <p:par>
                                <p:cTn id="154" presetID="1" presetClass="exit" presetSubtype="0" fill="hold" nodeType="withEffect">
                                  <p:stCondLst>
                                    <p:cond delay="0"/>
                                  </p:stCondLst>
                                  <p:childTnLst>
                                    <p:set>
                                      <p:cBhvr>
                                        <p:cTn id="155" dur="1" fill="hold">
                                          <p:stCondLst>
                                            <p:cond delay="0"/>
                                          </p:stCondLst>
                                        </p:cTn>
                                        <p:tgtEl>
                                          <p:spTgt spid="47"/>
                                        </p:tgtEl>
                                        <p:attrNameLst>
                                          <p:attrName>style.visibility</p:attrName>
                                        </p:attrNameLst>
                                      </p:cBhvr>
                                      <p:to>
                                        <p:strVal val="hidden"/>
                                      </p:to>
                                    </p:set>
                                  </p:childTnLst>
                                </p:cTn>
                              </p:par>
                              <p:par>
                                <p:cTn id="156" presetID="1" presetClass="entr" presetSubtype="0" fill="hold" nodeType="withEffect">
                                  <p:stCondLst>
                                    <p:cond delay="0"/>
                                  </p:stCondLst>
                                  <p:childTnLst>
                                    <p:set>
                                      <p:cBhvr>
                                        <p:cTn id="157"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58" restart="whenNotActive" fill="hold" evtFilter="cancelBubble" nodeType="interactiveSeq">
                <p:stCondLst>
                  <p:cond evt="onClick" delay="0">
                    <p:tgtEl>
                      <p:spTgt spid="52"/>
                    </p:tgtEl>
                  </p:cond>
                </p:stCondLst>
                <p:endSync evt="end" delay="0">
                  <p:rtn val="all"/>
                </p:endSync>
                <p:childTnLst>
                  <p:par>
                    <p:cTn id="159" fill="hold">
                      <p:stCondLst>
                        <p:cond delay="0"/>
                      </p:stCondLst>
                      <p:childTnLst>
                        <p:par>
                          <p:cTn id="160" fill="hold">
                            <p:stCondLst>
                              <p:cond delay="0"/>
                            </p:stCondLst>
                            <p:childTnLst>
                              <p:par>
                                <p:cTn id="161" presetID="8" presetClass="emph" presetSubtype="0" fill="hold" nodeType="clickEffect">
                                  <p:stCondLst>
                                    <p:cond delay="0"/>
                                  </p:stCondLst>
                                  <p:childTnLst>
                                    <p:animRot by="45720000">
                                      <p:cBhvr>
                                        <p:cTn id="162" dur="1000" fill="hold"/>
                                        <p:tgtEl>
                                          <p:spTgt spid="52"/>
                                        </p:tgtEl>
                                        <p:attrNameLst>
                                          <p:attrName>r</p:attrName>
                                        </p:attrNameLst>
                                      </p:cBhvr>
                                    </p:animRot>
                                  </p:childTnLst>
                                </p:cTn>
                              </p:par>
                            </p:childTnLst>
                          </p:cTn>
                        </p:par>
                        <p:par>
                          <p:cTn id="163" fill="hold">
                            <p:stCondLst>
                              <p:cond delay="1000"/>
                            </p:stCondLst>
                            <p:childTnLst>
                              <p:par>
                                <p:cTn id="164" presetID="1" presetClass="emph" presetSubtype="2" fill="hold" nodeType="afterEffect">
                                  <p:stCondLst>
                                    <p:cond delay="0"/>
                                  </p:stCondLst>
                                  <p:childTnLst>
                                    <p:animClr clrSpc="rgb" dir="cw">
                                      <p:cBhvr>
                                        <p:cTn id="165" dur="2000" fill="hold"/>
                                        <p:tgtEl>
                                          <p:spTgt spid="18"/>
                                        </p:tgtEl>
                                        <p:attrNameLst>
                                          <p:attrName>fillcolor</p:attrName>
                                        </p:attrNameLst>
                                      </p:cBhvr>
                                      <p:to>
                                        <a:srgbClr val="FF0000"/>
                                      </p:to>
                                    </p:animClr>
                                    <p:set>
                                      <p:cBhvr>
                                        <p:cTn id="166" dur="2000" fill="hold"/>
                                        <p:tgtEl>
                                          <p:spTgt spid="18"/>
                                        </p:tgtEl>
                                        <p:attrNameLst>
                                          <p:attrName>fill.type</p:attrName>
                                        </p:attrNameLst>
                                      </p:cBhvr>
                                      <p:to>
                                        <p:strVal val="solid"/>
                                      </p:to>
                                    </p:set>
                                    <p:set>
                                      <p:cBhvr>
                                        <p:cTn id="167" dur="2000" fill="hold"/>
                                        <p:tgtEl>
                                          <p:spTgt spid="18"/>
                                        </p:tgtEl>
                                        <p:attrNameLst>
                                          <p:attrName>fill.on</p:attrName>
                                        </p:attrNameLst>
                                      </p:cBhvr>
                                      <p:to>
                                        <p:strVal val="true"/>
                                      </p:to>
                                    </p:set>
                                  </p:childTnLst>
                                </p:cTn>
                              </p:par>
                            </p:childTnLst>
                          </p:cTn>
                        </p:par>
                      </p:childTnLst>
                    </p:cTn>
                  </p:par>
                </p:childTnLst>
              </p:cTn>
              <p:nextCondLst>
                <p:cond evt="onClick" delay="0">
                  <p:tgtEl>
                    <p:spTgt spid="52"/>
                  </p:tgtEl>
                </p:cond>
              </p:nextCondLst>
            </p:seq>
            <p:seq concurrent="1" nextAc="seek">
              <p:cTn id="168" restart="whenNotActive" fill="hold" evtFilter="cancelBubble" nodeType="interactiveSeq">
                <p:stCondLst>
                  <p:cond evt="onClick" delay="0">
                    <p:tgtEl>
                      <p:spTgt spid="18"/>
                    </p:tgtEl>
                  </p:cond>
                </p:stCondLst>
                <p:endSync evt="end" delay="0">
                  <p:rtn val="all"/>
                </p:endSync>
                <p:childTnLst>
                  <p:par>
                    <p:cTn id="169" fill="hold">
                      <p:stCondLst>
                        <p:cond delay="0"/>
                      </p:stCondLst>
                      <p:childTnLst>
                        <p:par>
                          <p:cTn id="170" fill="hold">
                            <p:stCondLst>
                              <p:cond delay="0"/>
                            </p:stCondLst>
                            <p:childTnLst>
                              <p:par>
                                <p:cTn id="171" presetID="1" presetClass="emph" presetSubtype="2" fill="hold" nodeType="clickEffect">
                                  <p:stCondLst>
                                    <p:cond delay="0"/>
                                  </p:stCondLst>
                                  <p:childTnLst>
                                    <p:animClr clrSpc="rgb" dir="cw">
                                      <p:cBhvr>
                                        <p:cTn id="172" dur="1000" fill="hold"/>
                                        <p:tgtEl>
                                          <p:spTgt spid="18"/>
                                        </p:tgtEl>
                                        <p:attrNameLst>
                                          <p:attrName>fillcolor</p:attrName>
                                        </p:attrNameLst>
                                      </p:cBhvr>
                                      <p:to>
                                        <a:srgbClr val="FFFF00"/>
                                      </p:to>
                                    </p:animClr>
                                    <p:set>
                                      <p:cBhvr>
                                        <p:cTn id="173" dur="1000" fill="hold"/>
                                        <p:tgtEl>
                                          <p:spTgt spid="18"/>
                                        </p:tgtEl>
                                        <p:attrNameLst>
                                          <p:attrName>fill.type</p:attrName>
                                        </p:attrNameLst>
                                      </p:cBhvr>
                                      <p:to>
                                        <p:strVal val="solid"/>
                                      </p:to>
                                    </p:set>
                                    <p:set>
                                      <p:cBhvr>
                                        <p:cTn id="174" dur="1000" fill="hold"/>
                                        <p:tgtEl>
                                          <p:spTgt spid="18"/>
                                        </p:tgtEl>
                                        <p:attrNameLst>
                                          <p:attrName>fill.on</p:attrName>
                                        </p:attrNameLst>
                                      </p:cBhvr>
                                      <p:to>
                                        <p:strVal val="true"/>
                                      </p:to>
                                    </p:set>
                                  </p:childTnLst>
                                </p:cTn>
                              </p:par>
                              <p:par>
                                <p:cTn id="175" presetID="1" presetClass="exit" presetSubtype="0" fill="hold" nodeType="withEffect">
                                  <p:stCondLst>
                                    <p:cond delay="0"/>
                                  </p:stCondLst>
                                  <p:childTnLst>
                                    <p:set>
                                      <p:cBhvr>
                                        <p:cTn id="176" dur="1" fill="hold">
                                          <p:stCondLst>
                                            <p:cond delay="0"/>
                                          </p:stCondLst>
                                        </p:cTn>
                                        <p:tgtEl>
                                          <p:spTgt spid="52"/>
                                        </p:tgtEl>
                                        <p:attrNameLst>
                                          <p:attrName>style.visibility</p:attrName>
                                        </p:attrNameLst>
                                      </p:cBhvr>
                                      <p:to>
                                        <p:strVal val="hidden"/>
                                      </p:to>
                                    </p:set>
                                  </p:childTnLst>
                                </p:cTn>
                              </p:par>
                              <p:par>
                                <p:cTn id="177" presetID="1" presetClass="entr" presetSubtype="0" fill="hold" nodeType="withEffect">
                                  <p:stCondLst>
                                    <p:cond delay="0"/>
                                  </p:stCondLst>
                                  <p:childTnLst>
                                    <p:set>
                                      <p:cBhvr>
                                        <p:cTn id="178"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79" restart="whenNotActive" fill="hold" evtFilter="cancelBubble" nodeType="interactiveSeq">
                <p:stCondLst>
                  <p:cond evt="onClick" delay="0">
                    <p:tgtEl>
                      <p:spTgt spid="57"/>
                    </p:tgtEl>
                  </p:cond>
                </p:stCondLst>
                <p:endSync evt="end" delay="0">
                  <p:rtn val="all"/>
                </p:endSync>
                <p:childTnLst>
                  <p:par>
                    <p:cTn id="180" fill="hold">
                      <p:stCondLst>
                        <p:cond delay="0"/>
                      </p:stCondLst>
                      <p:childTnLst>
                        <p:par>
                          <p:cTn id="181" fill="hold">
                            <p:stCondLst>
                              <p:cond delay="0"/>
                            </p:stCondLst>
                            <p:childTnLst>
                              <p:par>
                                <p:cTn id="182" presetID="8" presetClass="emph" presetSubtype="0" fill="hold" nodeType="clickEffect">
                                  <p:stCondLst>
                                    <p:cond delay="0"/>
                                  </p:stCondLst>
                                  <p:childTnLst>
                                    <p:animRot by="55200000">
                                      <p:cBhvr>
                                        <p:cTn id="183" dur="1000" fill="hold"/>
                                        <p:tgtEl>
                                          <p:spTgt spid="57"/>
                                        </p:tgtEl>
                                        <p:attrNameLst>
                                          <p:attrName>r</p:attrName>
                                        </p:attrNameLst>
                                      </p:cBhvr>
                                    </p:animRot>
                                  </p:childTnLst>
                                </p:cTn>
                              </p:par>
                            </p:childTnLst>
                          </p:cTn>
                        </p:par>
                        <p:par>
                          <p:cTn id="184" fill="hold">
                            <p:stCondLst>
                              <p:cond delay="1000"/>
                            </p:stCondLst>
                            <p:childTnLst>
                              <p:par>
                                <p:cTn id="185" presetID="1" presetClass="emph" presetSubtype="2" fill="hold" nodeType="afterEffect">
                                  <p:stCondLst>
                                    <p:cond delay="0"/>
                                  </p:stCondLst>
                                  <p:childTnLst>
                                    <p:animClr clrSpc="rgb" dir="cw">
                                      <p:cBhvr>
                                        <p:cTn id="186" dur="1000" fill="hold"/>
                                        <p:tgtEl>
                                          <p:spTgt spid="20"/>
                                        </p:tgtEl>
                                        <p:attrNameLst>
                                          <p:attrName>fillcolor</p:attrName>
                                        </p:attrNameLst>
                                      </p:cBhvr>
                                      <p:to>
                                        <a:srgbClr val="FF0000"/>
                                      </p:to>
                                    </p:animClr>
                                    <p:set>
                                      <p:cBhvr>
                                        <p:cTn id="187" dur="1000" fill="hold"/>
                                        <p:tgtEl>
                                          <p:spTgt spid="20"/>
                                        </p:tgtEl>
                                        <p:attrNameLst>
                                          <p:attrName>fill.type</p:attrName>
                                        </p:attrNameLst>
                                      </p:cBhvr>
                                      <p:to>
                                        <p:strVal val="solid"/>
                                      </p:to>
                                    </p:set>
                                    <p:set>
                                      <p:cBhvr>
                                        <p:cTn id="188" dur="1000" fill="hold"/>
                                        <p:tgtEl>
                                          <p:spTgt spid="20"/>
                                        </p:tgtEl>
                                        <p:attrNameLst>
                                          <p:attrName>fill.on</p:attrName>
                                        </p:attrNameLst>
                                      </p:cBhvr>
                                      <p:to>
                                        <p:strVal val="true"/>
                                      </p:to>
                                    </p:set>
                                  </p:childTnLst>
                                </p:cTn>
                              </p:par>
                            </p:childTnLst>
                          </p:cTn>
                        </p:par>
                      </p:childTnLst>
                    </p:cTn>
                  </p:par>
                </p:childTnLst>
              </p:cTn>
              <p:nextCondLst>
                <p:cond evt="onClick" delay="0">
                  <p:tgtEl>
                    <p:spTgt spid="57"/>
                  </p:tgtEl>
                </p:cond>
              </p:nextCondLst>
            </p:seq>
            <p:seq concurrent="1" nextAc="seek">
              <p:cTn id="189" restart="whenNotActive" fill="hold" evtFilter="cancelBubble" nodeType="interactiveSeq">
                <p:stCondLst>
                  <p:cond evt="onClick" delay="0">
                    <p:tgtEl>
                      <p:spTgt spid="20"/>
                    </p:tgtEl>
                  </p:cond>
                </p:stCondLst>
                <p:endSync evt="end" delay="0">
                  <p:rtn val="all"/>
                </p:endSync>
                <p:childTnLst>
                  <p:par>
                    <p:cTn id="190" fill="hold">
                      <p:stCondLst>
                        <p:cond delay="0"/>
                      </p:stCondLst>
                      <p:childTnLst>
                        <p:par>
                          <p:cTn id="191" fill="hold">
                            <p:stCondLst>
                              <p:cond delay="0"/>
                            </p:stCondLst>
                            <p:childTnLst>
                              <p:par>
                                <p:cTn id="192" presetID="1" presetClass="emph" presetSubtype="2" fill="hold" nodeType="clickEffect">
                                  <p:stCondLst>
                                    <p:cond delay="0"/>
                                  </p:stCondLst>
                                  <p:childTnLst>
                                    <p:animClr clrSpc="rgb" dir="cw">
                                      <p:cBhvr>
                                        <p:cTn id="193" dur="1000" fill="hold"/>
                                        <p:tgtEl>
                                          <p:spTgt spid="20"/>
                                        </p:tgtEl>
                                        <p:attrNameLst>
                                          <p:attrName>fillcolor</p:attrName>
                                        </p:attrNameLst>
                                      </p:cBhvr>
                                      <p:to>
                                        <a:srgbClr val="FFFF00"/>
                                      </p:to>
                                    </p:animClr>
                                    <p:set>
                                      <p:cBhvr>
                                        <p:cTn id="194" dur="1000" fill="hold"/>
                                        <p:tgtEl>
                                          <p:spTgt spid="20"/>
                                        </p:tgtEl>
                                        <p:attrNameLst>
                                          <p:attrName>fill.type</p:attrName>
                                        </p:attrNameLst>
                                      </p:cBhvr>
                                      <p:to>
                                        <p:strVal val="solid"/>
                                      </p:to>
                                    </p:set>
                                    <p:set>
                                      <p:cBhvr>
                                        <p:cTn id="195" dur="1000" fill="hold"/>
                                        <p:tgtEl>
                                          <p:spTgt spid="20"/>
                                        </p:tgtEl>
                                        <p:attrNameLst>
                                          <p:attrName>fill.on</p:attrName>
                                        </p:attrNameLst>
                                      </p:cBhvr>
                                      <p:to>
                                        <p:strVal val="true"/>
                                      </p:to>
                                    </p:set>
                                  </p:childTnLst>
                                </p:cTn>
                              </p:par>
                              <p:par>
                                <p:cTn id="196" presetID="1" presetClass="exit" presetSubtype="0" fill="hold" nodeType="withEffect">
                                  <p:stCondLst>
                                    <p:cond delay="0"/>
                                  </p:stCondLst>
                                  <p:childTnLst>
                                    <p:set>
                                      <p:cBhvr>
                                        <p:cTn id="197" dur="1" fill="hold">
                                          <p:stCondLst>
                                            <p:cond delay="0"/>
                                          </p:stCondLst>
                                        </p:cTn>
                                        <p:tgtEl>
                                          <p:spTgt spid="57"/>
                                        </p:tgtEl>
                                        <p:attrNameLst>
                                          <p:attrName>style.visibility</p:attrName>
                                        </p:attrNameLst>
                                      </p:cBhvr>
                                      <p:to>
                                        <p:strVal val="hidden"/>
                                      </p:to>
                                    </p:set>
                                  </p:childTnLst>
                                </p:cTn>
                              </p:par>
                              <p:par>
                                <p:cTn id="198" presetID="1" presetClass="entr" presetSubtype="0" fill="hold" nodeType="withEffect">
                                  <p:stCondLst>
                                    <p:cond delay="0"/>
                                  </p:stCondLst>
                                  <p:childTnLst>
                                    <p:set>
                                      <p:cBhvr>
                                        <p:cTn id="199"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00" restart="whenNotActive" fill="hold" evtFilter="cancelBubble" nodeType="interactiveSeq">
                <p:stCondLst>
                  <p:cond evt="onClick" delay="0">
                    <p:tgtEl>
                      <p:spTgt spid="62"/>
                    </p:tgtEl>
                  </p:cond>
                </p:stCondLst>
                <p:endSync evt="end" delay="0">
                  <p:rtn val="all"/>
                </p:endSync>
                <p:childTnLst>
                  <p:par>
                    <p:cTn id="201" fill="hold">
                      <p:stCondLst>
                        <p:cond delay="0"/>
                      </p:stCondLst>
                      <p:childTnLst>
                        <p:par>
                          <p:cTn id="202" fill="hold">
                            <p:stCondLst>
                              <p:cond delay="0"/>
                            </p:stCondLst>
                            <p:childTnLst>
                              <p:par>
                                <p:cTn id="203" presetID="8" presetClass="emph" presetSubtype="0" fill="hold" nodeType="clickEffect">
                                  <p:stCondLst>
                                    <p:cond delay="0"/>
                                  </p:stCondLst>
                                  <p:childTnLst>
                                    <p:animRot by="46080000">
                                      <p:cBhvr>
                                        <p:cTn id="204" dur="1000" fill="hold"/>
                                        <p:tgtEl>
                                          <p:spTgt spid="62"/>
                                        </p:tgtEl>
                                        <p:attrNameLst>
                                          <p:attrName>r</p:attrName>
                                        </p:attrNameLst>
                                      </p:cBhvr>
                                    </p:animRot>
                                  </p:childTnLst>
                                </p:cTn>
                              </p:par>
                            </p:childTnLst>
                          </p:cTn>
                        </p:par>
                        <p:par>
                          <p:cTn id="205" fill="hold">
                            <p:stCondLst>
                              <p:cond delay="1000"/>
                            </p:stCondLst>
                            <p:childTnLst>
                              <p:par>
                                <p:cTn id="206" presetID="1" presetClass="emph" presetSubtype="2" fill="hold" nodeType="afterEffect">
                                  <p:stCondLst>
                                    <p:cond delay="0"/>
                                  </p:stCondLst>
                                  <p:childTnLst>
                                    <p:animClr clrSpc="rgb" dir="cw">
                                      <p:cBhvr>
                                        <p:cTn id="207" dur="1000" fill="hold"/>
                                        <p:tgtEl>
                                          <p:spTgt spid="19"/>
                                        </p:tgtEl>
                                        <p:attrNameLst>
                                          <p:attrName>fillcolor</p:attrName>
                                        </p:attrNameLst>
                                      </p:cBhvr>
                                      <p:to>
                                        <a:srgbClr val="FF3300"/>
                                      </p:to>
                                    </p:animClr>
                                    <p:set>
                                      <p:cBhvr>
                                        <p:cTn id="208" dur="1000" fill="hold"/>
                                        <p:tgtEl>
                                          <p:spTgt spid="19"/>
                                        </p:tgtEl>
                                        <p:attrNameLst>
                                          <p:attrName>fill.type</p:attrName>
                                        </p:attrNameLst>
                                      </p:cBhvr>
                                      <p:to>
                                        <p:strVal val="solid"/>
                                      </p:to>
                                    </p:set>
                                    <p:set>
                                      <p:cBhvr>
                                        <p:cTn id="209" dur="1000" fill="hold"/>
                                        <p:tgtEl>
                                          <p:spTgt spid="19"/>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10" restart="whenNotActive" fill="hold" evtFilter="cancelBubble" nodeType="interactiveSeq">
                <p:stCondLst>
                  <p:cond evt="onClick" delay="0">
                    <p:tgtEl>
                      <p:spTgt spid="19"/>
                    </p:tgtEl>
                  </p:cond>
                </p:stCondLst>
                <p:endSync evt="end" delay="0">
                  <p:rtn val="all"/>
                </p:endSync>
                <p:childTnLst>
                  <p:par>
                    <p:cTn id="211" fill="hold">
                      <p:stCondLst>
                        <p:cond delay="0"/>
                      </p:stCondLst>
                      <p:childTnLst>
                        <p:par>
                          <p:cTn id="212" fill="hold">
                            <p:stCondLst>
                              <p:cond delay="0"/>
                            </p:stCondLst>
                            <p:childTnLst>
                              <p:par>
                                <p:cTn id="213" presetID="1" presetClass="emph" presetSubtype="2" fill="hold" nodeType="clickEffect">
                                  <p:stCondLst>
                                    <p:cond delay="0"/>
                                  </p:stCondLst>
                                  <p:childTnLst>
                                    <p:animClr clrSpc="rgb" dir="cw">
                                      <p:cBhvr>
                                        <p:cTn id="214" dur="1000" fill="hold"/>
                                        <p:tgtEl>
                                          <p:spTgt spid="19"/>
                                        </p:tgtEl>
                                        <p:attrNameLst>
                                          <p:attrName>fillcolor</p:attrName>
                                        </p:attrNameLst>
                                      </p:cBhvr>
                                      <p:to>
                                        <a:srgbClr val="FFFF00"/>
                                      </p:to>
                                    </p:animClr>
                                    <p:set>
                                      <p:cBhvr>
                                        <p:cTn id="215" dur="1000" fill="hold"/>
                                        <p:tgtEl>
                                          <p:spTgt spid="19"/>
                                        </p:tgtEl>
                                        <p:attrNameLst>
                                          <p:attrName>fill.type</p:attrName>
                                        </p:attrNameLst>
                                      </p:cBhvr>
                                      <p:to>
                                        <p:strVal val="solid"/>
                                      </p:to>
                                    </p:set>
                                    <p:set>
                                      <p:cBhvr>
                                        <p:cTn id="216" dur="1000" fill="hold"/>
                                        <p:tgtEl>
                                          <p:spTgt spid="19"/>
                                        </p:tgtEl>
                                        <p:attrNameLst>
                                          <p:attrName>fill.on</p:attrName>
                                        </p:attrNameLst>
                                      </p:cBhvr>
                                      <p:to>
                                        <p:strVal val="true"/>
                                      </p:to>
                                    </p:set>
                                  </p:childTnLst>
                                </p:cTn>
                              </p:par>
                              <p:par>
                                <p:cTn id="217" presetID="1" presetClass="exit" presetSubtype="0" fill="hold" nodeType="withEffect">
                                  <p:stCondLst>
                                    <p:cond delay="0"/>
                                  </p:stCondLst>
                                  <p:childTnLst>
                                    <p:set>
                                      <p:cBhvr>
                                        <p:cTn id="218" dur="1" fill="hold">
                                          <p:stCondLst>
                                            <p:cond delay="0"/>
                                          </p:stCondLst>
                                        </p:cTn>
                                        <p:tgtEl>
                                          <p:spTgt spid="62"/>
                                        </p:tgtEl>
                                        <p:attrNameLst>
                                          <p:attrName>style.visibility</p:attrName>
                                        </p:attrNameLst>
                                      </p:cBhvr>
                                      <p:to>
                                        <p:strVal val="hidden"/>
                                      </p:to>
                                    </p:set>
                                  </p:childTnLst>
                                </p:cTn>
                              </p:par>
                              <p:par>
                                <p:cTn id="219" presetID="1" presetClass="entr" presetSubtype="0" fill="hold" nodeType="withEffect">
                                  <p:stCondLst>
                                    <p:cond delay="0"/>
                                  </p:stCondLst>
                                  <p:childTnLst>
                                    <p:set>
                                      <p:cBhvr>
                                        <p:cTn id="220" dur="1" fill="hold">
                                          <p:stCondLst>
                                            <p:cond delay="0"/>
                                          </p:stCondLst>
                                        </p:cTn>
                                        <p:tgtEl>
                                          <p:spTgt spid="67"/>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221" restart="whenNotActive" fill="hold" evtFilter="cancelBubble" nodeType="interactiveSeq">
                <p:stCondLst>
                  <p:cond evt="onClick" delay="0">
                    <p:tgtEl>
                      <p:spTgt spid="67"/>
                    </p:tgtEl>
                  </p:cond>
                </p:stCondLst>
                <p:endSync evt="end" delay="0">
                  <p:rtn val="all"/>
                </p:endSync>
                <p:childTnLst>
                  <p:par>
                    <p:cTn id="222" fill="hold">
                      <p:stCondLst>
                        <p:cond delay="0"/>
                      </p:stCondLst>
                      <p:childTnLst>
                        <p:par>
                          <p:cTn id="223" fill="hold">
                            <p:stCondLst>
                              <p:cond delay="0"/>
                            </p:stCondLst>
                            <p:childTnLst>
                              <p:par>
                                <p:cTn id="224" presetID="8" presetClass="emph" presetSubtype="0" fill="hold" nodeType="clickEffect">
                                  <p:stCondLst>
                                    <p:cond delay="0"/>
                                  </p:stCondLst>
                                  <p:childTnLst>
                                    <p:animRot by="45900000">
                                      <p:cBhvr>
                                        <p:cTn id="225" dur="1000" fill="hold"/>
                                        <p:tgtEl>
                                          <p:spTgt spid="67"/>
                                        </p:tgtEl>
                                        <p:attrNameLst>
                                          <p:attrName>r</p:attrName>
                                        </p:attrNameLst>
                                      </p:cBhvr>
                                    </p:animRot>
                                  </p:childTnLst>
                                </p:cTn>
                              </p:par>
                            </p:childTnLst>
                          </p:cTn>
                        </p:par>
                        <p:par>
                          <p:cTn id="226" fill="hold">
                            <p:stCondLst>
                              <p:cond delay="1000"/>
                            </p:stCondLst>
                            <p:childTnLst>
                              <p:par>
                                <p:cTn id="227" presetID="1" presetClass="emph" presetSubtype="2" fill="hold" nodeType="afterEffect">
                                  <p:stCondLst>
                                    <p:cond delay="0"/>
                                  </p:stCondLst>
                                  <p:childTnLst>
                                    <p:animClr clrSpc="rgb" dir="cw">
                                      <p:cBhvr>
                                        <p:cTn id="228" dur="1000" fill="hold"/>
                                        <p:tgtEl>
                                          <p:spTgt spid="22"/>
                                        </p:tgtEl>
                                        <p:attrNameLst>
                                          <p:attrName>fillcolor</p:attrName>
                                        </p:attrNameLst>
                                      </p:cBhvr>
                                      <p:to>
                                        <a:srgbClr val="FF3300"/>
                                      </p:to>
                                    </p:animClr>
                                    <p:set>
                                      <p:cBhvr>
                                        <p:cTn id="229" dur="1000" fill="hold"/>
                                        <p:tgtEl>
                                          <p:spTgt spid="22"/>
                                        </p:tgtEl>
                                        <p:attrNameLst>
                                          <p:attrName>fill.type</p:attrName>
                                        </p:attrNameLst>
                                      </p:cBhvr>
                                      <p:to>
                                        <p:strVal val="solid"/>
                                      </p:to>
                                    </p:set>
                                    <p:set>
                                      <p:cBhvr>
                                        <p:cTn id="230" dur="1000" fill="hold"/>
                                        <p:tgtEl>
                                          <p:spTgt spid="22"/>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231" restart="whenNotActive" fill="hold" evtFilter="cancelBubble" nodeType="interactiveSeq">
                <p:stCondLst>
                  <p:cond evt="onClick" delay="0">
                    <p:tgtEl>
                      <p:spTgt spid="22"/>
                    </p:tgtEl>
                  </p:cond>
                </p:stCondLst>
                <p:endSync evt="end" delay="0">
                  <p:rtn val="all"/>
                </p:endSync>
                <p:childTnLst>
                  <p:par>
                    <p:cTn id="232" fill="hold">
                      <p:stCondLst>
                        <p:cond delay="0"/>
                      </p:stCondLst>
                      <p:childTnLst>
                        <p:par>
                          <p:cTn id="233" fill="hold">
                            <p:stCondLst>
                              <p:cond delay="0"/>
                            </p:stCondLst>
                            <p:childTnLst>
                              <p:par>
                                <p:cTn id="234" presetID="1" presetClass="emph" presetSubtype="2" fill="hold" nodeType="clickEffect">
                                  <p:stCondLst>
                                    <p:cond delay="0"/>
                                  </p:stCondLst>
                                  <p:childTnLst>
                                    <p:animClr clrSpc="rgb" dir="cw">
                                      <p:cBhvr>
                                        <p:cTn id="235" dur="2000" fill="hold"/>
                                        <p:tgtEl>
                                          <p:spTgt spid="22"/>
                                        </p:tgtEl>
                                        <p:attrNameLst>
                                          <p:attrName>fillcolor</p:attrName>
                                        </p:attrNameLst>
                                      </p:cBhvr>
                                      <p:to>
                                        <a:srgbClr val="FFFF00"/>
                                      </p:to>
                                    </p:animClr>
                                    <p:set>
                                      <p:cBhvr>
                                        <p:cTn id="236" dur="2000" fill="hold"/>
                                        <p:tgtEl>
                                          <p:spTgt spid="22"/>
                                        </p:tgtEl>
                                        <p:attrNameLst>
                                          <p:attrName>fill.type</p:attrName>
                                        </p:attrNameLst>
                                      </p:cBhvr>
                                      <p:to>
                                        <p:strVal val="solid"/>
                                      </p:to>
                                    </p:set>
                                    <p:set>
                                      <p:cBhvr>
                                        <p:cTn id="237" dur="2000" fill="hold"/>
                                        <p:tgtEl>
                                          <p:spTgt spid="22"/>
                                        </p:tgtEl>
                                        <p:attrNameLst>
                                          <p:attrName>fill.on</p:attrName>
                                        </p:attrNameLst>
                                      </p:cBhvr>
                                      <p:to>
                                        <p:strVal val="true"/>
                                      </p:to>
                                    </p:set>
                                  </p:childTnLst>
                                </p:cTn>
                              </p:par>
                              <p:par>
                                <p:cTn id="238" presetID="1" presetClass="exit" presetSubtype="0" fill="hold" nodeType="withEffect">
                                  <p:stCondLst>
                                    <p:cond delay="0"/>
                                  </p:stCondLst>
                                  <p:childTnLst>
                                    <p:set>
                                      <p:cBhvr>
                                        <p:cTn id="239" dur="1" fill="hold">
                                          <p:stCondLst>
                                            <p:cond delay="0"/>
                                          </p:stCondLst>
                                        </p:cTn>
                                        <p:tgtEl>
                                          <p:spTgt spid="67"/>
                                        </p:tgtEl>
                                        <p:attrNameLst>
                                          <p:attrName>style.visibility</p:attrName>
                                        </p:attrNameLst>
                                      </p:cBhvr>
                                      <p:to>
                                        <p:strVal val="hidden"/>
                                      </p:to>
                                    </p:set>
                                  </p:childTnLst>
                                </p:cTn>
                              </p:par>
                              <p:par>
                                <p:cTn id="240" presetID="1" presetClass="entr" presetSubtype="0" fill="hold" nodeType="withEffect">
                                  <p:stCondLst>
                                    <p:cond delay="0"/>
                                  </p:stCondLst>
                                  <p:childTnLst>
                                    <p:set>
                                      <p:cBhvr>
                                        <p:cTn id="241" dur="1" fill="hold">
                                          <p:stCondLst>
                                            <p:cond delay="0"/>
                                          </p:stCondLst>
                                        </p:cTn>
                                        <p:tgtEl>
                                          <p:spTgt spid="7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42" restart="whenNotActive" fill="hold" evtFilter="cancelBubble" nodeType="interactiveSeq">
                <p:stCondLst>
                  <p:cond evt="onClick" delay="0">
                    <p:tgtEl>
                      <p:spTgt spid="72"/>
                    </p:tgtEl>
                  </p:cond>
                </p:stCondLst>
                <p:endSync evt="end" delay="0">
                  <p:rtn val="all"/>
                </p:endSync>
                <p:childTnLst>
                  <p:par>
                    <p:cTn id="243" fill="hold">
                      <p:stCondLst>
                        <p:cond delay="0"/>
                      </p:stCondLst>
                      <p:childTnLst>
                        <p:par>
                          <p:cTn id="244" fill="hold">
                            <p:stCondLst>
                              <p:cond delay="0"/>
                            </p:stCondLst>
                            <p:childTnLst>
                              <p:par>
                                <p:cTn id="245" presetID="8" presetClass="emph" presetSubtype="0" fill="hold" nodeType="clickEffect">
                                  <p:stCondLst>
                                    <p:cond delay="0"/>
                                  </p:stCondLst>
                                  <p:childTnLst>
                                    <p:animRot by="45900000">
                                      <p:cBhvr>
                                        <p:cTn id="246" dur="1000" fill="hold"/>
                                        <p:tgtEl>
                                          <p:spTgt spid="72"/>
                                        </p:tgtEl>
                                        <p:attrNameLst>
                                          <p:attrName>r</p:attrName>
                                        </p:attrNameLst>
                                      </p:cBhvr>
                                    </p:animRot>
                                  </p:childTnLst>
                                </p:cTn>
                              </p:par>
                            </p:childTnLst>
                          </p:cTn>
                        </p:par>
                        <p:par>
                          <p:cTn id="247" fill="hold">
                            <p:stCondLst>
                              <p:cond delay="1000"/>
                            </p:stCondLst>
                            <p:childTnLst>
                              <p:par>
                                <p:cTn id="248" presetID="1" presetClass="emph" presetSubtype="2" fill="hold" nodeType="afterEffect">
                                  <p:stCondLst>
                                    <p:cond delay="0"/>
                                  </p:stCondLst>
                                  <p:childTnLst>
                                    <p:animClr clrSpc="rgb" dir="cw">
                                      <p:cBhvr>
                                        <p:cTn id="249" dur="1000" fill="hold"/>
                                        <p:tgtEl>
                                          <p:spTgt spid="23"/>
                                        </p:tgtEl>
                                        <p:attrNameLst>
                                          <p:attrName>fillcolor</p:attrName>
                                        </p:attrNameLst>
                                      </p:cBhvr>
                                      <p:to>
                                        <a:srgbClr val="FF3300"/>
                                      </p:to>
                                    </p:animClr>
                                    <p:set>
                                      <p:cBhvr>
                                        <p:cTn id="250" dur="1000" fill="hold"/>
                                        <p:tgtEl>
                                          <p:spTgt spid="23"/>
                                        </p:tgtEl>
                                        <p:attrNameLst>
                                          <p:attrName>fill.type</p:attrName>
                                        </p:attrNameLst>
                                      </p:cBhvr>
                                      <p:to>
                                        <p:strVal val="solid"/>
                                      </p:to>
                                    </p:set>
                                    <p:set>
                                      <p:cBhvr>
                                        <p:cTn id="251" dur="1000" fill="hold"/>
                                        <p:tgtEl>
                                          <p:spTgt spid="23"/>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252" restart="whenNotActive" fill="hold" evtFilter="cancelBubble" nodeType="interactiveSeq">
                <p:stCondLst>
                  <p:cond evt="onClick" delay="0">
                    <p:tgtEl>
                      <p:spTgt spid="23"/>
                    </p:tgtEl>
                  </p:cond>
                </p:stCondLst>
                <p:endSync evt="end" delay="0">
                  <p:rtn val="all"/>
                </p:endSync>
                <p:childTnLst>
                  <p:par>
                    <p:cTn id="253" fill="hold">
                      <p:stCondLst>
                        <p:cond delay="0"/>
                      </p:stCondLst>
                      <p:childTnLst>
                        <p:par>
                          <p:cTn id="254" fill="hold">
                            <p:stCondLst>
                              <p:cond delay="0"/>
                            </p:stCondLst>
                            <p:childTnLst>
                              <p:par>
                                <p:cTn id="255" presetID="1" presetClass="emph" presetSubtype="2" fill="hold" nodeType="clickEffect">
                                  <p:stCondLst>
                                    <p:cond delay="0"/>
                                  </p:stCondLst>
                                  <p:childTnLst>
                                    <p:animClr clrSpc="rgb" dir="cw">
                                      <p:cBhvr>
                                        <p:cTn id="256" dur="1000" fill="hold"/>
                                        <p:tgtEl>
                                          <p:spTgt spid="23"/>
                                        </p:tgtEl>
                                        <p:attrNameLst>
                                          <p:attrName>fillcolor</p:attrName>
                                        </p:attrNameLst>
                                      </p:cBhvr>
                                      <p:to>
                                        <a:srgbClr val="FFFF00"/>
                                      </p:to>
                                    </p:animClr>
                                    <p:set>
                                      <p:cBhvr>
                                        <p:cTn id="257" dur="1000" fill="hold"/>
                                        <p:tgtEl>
                                          <p:spTgt spid="23"/>
                                        </p:tgtEl>
                                        <p:attrNameLst>
                                          <p:attrName>fill.type</p:attrName>
                                        </p:attrNameLst>
                                      </p:cBhvr>
                                      <p:to>
                                        <p:strVal val="solid"/>
                                      </p:to>
                                    </p:set>
                                    <p:set>
                                      <p:cBhvr>
                                        <p:cTn id="258" dur="1000" fill="hold"/>
                                        <p:tgtEl>
                                          <p:spTgt spid="23"/>
                                        </p:tgtEl>
                                        <p:attrNameLst>
                                          <p:attrName>fill.on</p:attrName>
                                        </p:attrNameLst>
                                      </p:cBhvr>
                                      <p:to>
                                        <p:strVal val="true"/>
                                      </p:to>
                                    </p:set>
                                  </p:childTnLst>
                                </p:cTn>
                              </p:par>
                              <p:par>
                                <p:cTn id="259" presetID="1" presetClass="exit" presetSubtype="0" fill="hold" nodeType="withEffect">
                                  <p:stCondLst>
                                    <p:cond delay="0"/>
                                  </p:stCondLst>
                                  <p:childTnLst>
                                    <p:set>
                                      <p:cBhvr>
                                        <p:cTn id="260" dur="1" fill="hold">
                                          <p:stCondLst>
                                            <p:cond delay="0"/>
                                          </p:stCondLst>
                                        </p:cTn>
                                        <p:tgtEl>
                                          <p:spTgt spid="72"/>
                                        </p:tgtEl>
                                        <p:attrNameLst>
                                          <p:attrName>style.visibility</p:attrName>
                                        </p:attrNameLst>
                                      </p:cBhvr>
                                      <p:to>
                                        <p:strVal val="hidden"/>
                                      </p:to>
                                    </p:set>
                                  </p:childTnLst>
                                </p:cTn>
                              </p:par>
                              <p:par>
                                <p:cTn id="261" presetID="1" presetClass="entr" presetSubtype="0" fill="hold" nodeType="withEffect">
                                  <p:stCondLst>
                                    <p:cond delay="0"/>
                                  </p:stCondLst>
                                  <p:childTnLst>
                                    <p:set>
                                      <p:cBhvr>
                                        <p:cTn id="262"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263" restart="whenNotActive" fill="hold" evtFilter="cancelBubble" nodeType="interactiveSeq">
                <p:stCondLst>
                  <p:cond evt="onClick" delay="0">
                    <p:tgtEl>
                      <p:spTgt spid="74"/>
                    </p:tgtEl>
                  </p:cond>
                </p:stCondLst>
                <p:endSync evt="end" delay="0">
                  <p:rtn val="all"/>
                </p:endSync>
                <p:childTnLst>
                  <p:par>
                    <p:cTn id="264" fill="hold">
                      <p:stCondLst>
                        <p:cond delay="0"/>
                      </p:stCondLst>
                      <p:childTnLst>
                        <p:par>
                          <p:cTn id="265" fill="hold">
                            <p:stCondLst>
                              <p:cond delay="0"/>
                            </p:stCondLst>
                            <p:childTnLst>
                              <p:par>
                                <p:cTn id="266" presetID="8" presetClass="emph" presetSubtype="0" fill="hold" nodeType="clickEffect">
                                  <p:stCondLst>
                                    <p:cond delay="0"/>
                                  </p:stCondLst>
                                  <p:childTnLst>
                                    <p:animRot by="48900000">
                                      <p:cBhvr>
                                        <p:cTn id="267" dur="1000" fill="hold"/>
                                        <p:tgtEl>
                                          <p:spTgt spid="74"/>
                                        </p:tgtEl>
                                        <p:attrNameLst>
                                          <p:attrName>r</p:attrName>
                                        </p:attrNameLst>
                                      </p:cBhvr>
                                    </p:animRot>
                                  </p:childTnLst>
                                </p:cTn>
                              </p:par>
                            </p:childTnLst>
                          </p:cTn>
                        </p:par>
                        <p:par>
                          <p:cTn id="268" fill="hold">
                            <p:stCondLst>
                              <p:cond delay="1000"/>
                            </p:stCondLst>
                            <p:childTnLst>
                              <p:par>
                                <p:cTn id="269" presetID="1" presetClass="emph" presetSubtype="2" fill="hold" nodeType="afterEffect">
                                  <p:stCondLst>
                                    <p:cond delay="0"/>
                                  </p:stCondLst>
                                  <p:childTnLst>
                                    <p:animClr clrSpc="rgb" dir="cw">
                                      <p:cBhvr>
                                        <p:cTn id="270" dur="1000" fill="hold"/>
                                        <p:tgtEl>
                                          <p:spTgt spid="26"/>
                                        </p:tgtEl>
                                        <p:attrNameLst>
                                          <p:attrName>fillcolor</p:attrName>
                                        </p:attrNameLst>
                                      </p:cBhvr>
                                      <p:to>
                                        <a:srgbClr val="FF3300"/>
                                      </p:to>
                                    </p:animClr>
                                    <p:set>
                                      <p:cBhvr>
                                        <p:cTn id="271" dur="1000" fill="hold"/>
                                        <p:tgtEl>
                                          <p:spTgt spid="26"/>
                                        </p:tgtEl>
                                        <p:attrNameLst>
                                          <p:attrName>fill.type</p:attrName>
                                        </p:attrNameLst>
                                      </p:cBhvr>
                                      <p:to>
                                        <p:strVal val="solid"/>
                                      </p:to>
                                    </p:set>
                                    <p:set>
                                      <p:cBhvr>
                                        <p:cTn id="272" dur="1000" fill="hold"/>
                                        <p:tgtEl>
                                          <p:spTgt spid="26"/>
                                        </p:tgtEl>
                                        <p:attrNameLst>
                                          <p:attrName>fill.on</p:attrName>
                                        </p:attrNameLst>
                                      </p:cBhvr>
                                      <p:to>
                                        <p:strVal val="true"/>
                                      </p:to>
                                    </p:set>
                                  </p:childTnLst>
                                </p:cTn>
                              </p:par>
                            </p:childTnLst>
                          </p:cTn>
                        </p:par>
                      </p:childTnLst>
                    </p:cTn>
                  </p:par>
                </p:childTnLst>
              </p:cTn>
              <p:nextCondLst>
                <p:cond evt="onClick" delay="0">
                  <p:tgtEl>
                    <p:spTgt spid="74"/>
                  </p:tgtEl>
                </p:cond>
              </p:nextCondLst>
            </p:seq>
            <p:seq concurrent="1" nextAc="seek">
              <p:cTn id="273" restart="whenNotActive" fill="hold" evtFilter="cancelBubble" nodeType="interactiveSeq">
                <p:stCondLst>
                  <p:cond evt="onClick" delay="0">
                    <p:tgtEl>
                      <p:spTgt spid="26"/>
                    </p:tgtEl>
                  </p:cond>
                </p:stCondLst>
                <p:endSync evt="end" delay="0">
                  <p:rtn val="all"/>
                </p:endSync>
                <p:childTnLst>
                  <p:par>
                    <p:cTn id="274" fill="hold">
                      <p:stCondLst>
                        <p:cond delay="0"/>
                      </p:stCondLst>
                      <p:childTnLst>
                        <p:par>
                          <p:cTn id="275" fill="hold">
                            <p:stCondLst>
                              <p:cond delay="0"/>
                            </p:stCondLst>
                            <p:childTnLst>
                              <p:par>
                                <p:cTn id="276" presetID="1" presetClass="emph" presetSubtype="2" fill="hold" nodeType="clickEffect">
                                  <p:stCondLst>
                                    <p:cond delay="0"/>
                                  </p:stCondLst>
                                  <p:childTnLst>
                                    <p:animClr clrSpc="rgb" dir="cw">
                                      <p:cBhvr>
                                        <p:cTn id="277" dur="1000" fill="hold"/>
                                        <p:tgtEl>
                                          <p:spTgt spid="26"/>
                                        </p:tgtEl>
                                        <p:attrNameLst>
                                          <p:attrName>fillcolor</p:attrName>
                                        </p:attrNameLst>
                                      </p:cBhvr>
                                      <p:to>
                                        <a:srgbClr val="FFFF00"/>
                                      </p:to>
                                    </p:animClr>
                                    <p:set>
                                      <p:cBhvr>
                                        <p:cTn id="278" dur="1000" fill="hold"/>
                                        <p:tgtEl>
                                          <p:spTgt spid="26"/>
                                        </p:tgtEl>
                                        <p:attrNameLst>
                                          <p:attrName>fill.type</p:attrName>
                                        </p:attrNameLst>
                                      </p:cBhvr>
                                      <p:to>
                                        <p:strVal val="solid"/>
                                      </p:to>
                                    </p:set>
                                    <p:set>
                                      <p:cBhvr>
                                        <p:cTn id="279" dur="1000" fill="hold"/>
                                        <p:tgtEl>
                                          <p:spTgt spid="26"/>
                                        </p:tgtEl>
                                        <p:attrNameLst>
                                          <p:attrName>fill.on</p:attrName>
                                        </p:attrNameLst>
                                      </p:cBhvr>
                                      <p:to>
                                        <p:strVal val="true"/>
                                      </p:to>
                                    </p:set>
                                  </p:childTnLst>
                                </p:cTn>
                              </p:par>
                              <p:par>
                                <p:cTn id="280" presetID="1" presetClass="exit" presetSubtype="0" fill="hold" nodeType="withEffect">
                                  <p:stCondLst>
                                    <p:cond delay="0"/>
                                  </p:stCondLst>
                                  <p:childTnLst>
                                    <p:set>
                                      <p:cBhvr>
                                        <p:cTn id="281" dur="1" fill="hold">
                                          <p:stCondLst>
                                            <p:cond delay="0"/>
                                          </p:stCondLst>
                                        </p:cTn>
                                        <p:tgtEl>
                                          <p:spTgt spid="74"/>
                                        </p:tgtEl>
                                        <p:attrNameLst>
                                          <p:attrName>style.visibility</p:attrName>
                                        </p:attrNameLst>
                                      </p:cBhvr>
                                      <p:to>
                                        <p:strVal val="hidden"/>
                                      </p:to>
                                    </p:set>
                                  </p:childTnLst>
                                </p:cTn>
                              </p:par>
                              <p:par>
                                <p:cTn id="282" presetID="1" presetClass="entr" presetSubtype="0" fill="hold" nodeType="withEffect">
                                  <p:stCondLst>
                                    <p:cond delay="0"/>
                                  </p:stCondLst>
                                  <p:childTnLst>
                                    <p:set>
                                      <p:cBhvr>
                                        <p:cTn id="283"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84" restart="whenNotActive" fill="hold" evtFilter="cancelBubble" nodeType="interactiveSeq">
                <p:stCondLst>
                  <p:cond evt="onClick" delay="0">
                    <p:tgtEl>
                      <p:spTgt spid="79"/>
                    </p:tgtEl>
                  </p:cond>
                </p:stCondLst>
                <p:endSync evt="end" delay="0">
                  <p:rtn val="all"/>
                </p:endSync>
                <p:childTnLst>
                  <p:par>
                    <p:cTn id="285" fill="hold">
                      <p:stCondLst>
                        <p:cond delay="0"/>
                      </p:stCondLst>
                      <p:childTnLst>
                        <p:par>
                          <p:cTn id="286" fill="hold">
                            <p:stCondLst>
                              <p:cond delay="0"/>
                            </p:stCondLst>
                            <p:childTnLst>
                              <p:par>
                                <p:cTn id="287" presetID="8" presetClass="emph" presetSubtype="0" fill="hold" nodeType="clickEffect">
                                  <p:stCondLst>
                                    <p:cond delay="0"/>
                                  </p:stCondLst>
                                  <p:childTnLst>
                                    <p:animRot by="49800000">
                                      <p:cBhvr>
                                        <p:cTn id="288" dur="1000" fill="hold"/>
                                        <p:tgtEl>
                                          <p:spTgt spid="79"/>
                                        </p:tgtEl>
                                        <p:attrNameLst>
                                          <p:attrName>r</p:attrName>
                                        </p:attrNameLst>
                                      </p:cBhvr>
                                    </p:animRot>
                                  </p:childTnLst>
                                </p:cTn>
                              </p:par>
                            </p:childTnLst>
                          </p:cTn>
                        </p:par>
                        <p:par>
                          <p:cTn id="289" fill="hold">
                            <p:stCondLst>
                              <p:cond delay="1000"/>
                            </p:stCondLst>
                            <p:childTnLst>
                              <p:par>
                                <p:cTn id="290" presetID="1" presetClass="emph" presetSubtype="2" fill="hold" nodeType="afterEffect">
                                  <p:stCondLst>
                                    <p:cond delay="0"/>
                                  </p:stCondLst>
                                  <p:childTnLst>
                                    <p:animClr clrSpc="rgb" dir="cw">
                                      <p:cBhvr>
                                        <p:cTn id="291" dur="1000" fill="hold"/>
                                        <p:tgtEl>
                                          <p:spTgt spid="16"/>
                                        </p:tgtEl>
                                        <p:attrNameLst>
                                          <p:attrName>fillcolor</p:attrName>
                                        </p:attrNameLst>
                                      </p:cBhvr>
                                      <p:to>
                                        <a:srgbClr val="FF3300"/>
                                      </p:to>
                                    </p:animClr>
                                    <p:set>
                                      <p:cBhvr>
                                        <p:cTn id="292" dur="1000" fill="hold"/>
                                        <p:tgtEl>
                                          <p:spTgt spid="16"/>
                                        </p:tgtEl>
                                        <p:attrNameLst>
                                          <p:attrName>fill.type</p:attrName>
                                        </p:attrNameLst>
                                      </p:cBhvr>
                                      <p:to>
                                        <p:strVal val="solid"/>
                                      </p:to>
                                    </p:set>
                                    <p:set>
                                      <p:cBhvr>
                                        <p:cTn id="293" dur="1000" fill="hold"/>
                                        <p:tgtEl>
                                          <p:spTgt spid="16"/>
                                        </p:tgtEl>
                                        <p:attrNameLst>
                                          <p:attrName>fill.on</p:attrName>
                                        </p:attrNameLst>
                                      </p:cBhvr>
                                      <p:to>
                                        <p:strVal val="true"/>
                                      </p:to>
                                    </p:set>
                                  </p:childTnLst>
                                </p:cTn>
                              </p:par>
                            </p:childTnLst>
                          </p:cTn>
                        </p:par>
                      </p:childTnLst>
                    </p:cTn>
                  </p:par>
                </p:childTnLst>
              </p:cTn>
              <p:nextCondLst>
                <p:cond evt="onClick" delay="0">
                  <p:tgtEl>
                    <p:spTgt spid="79"/>
                  </p:tgtEl>
                </p:cond>
              </p:nextCondLst>
            </p:seq>
            <p:seq concurrent="1" nextAc="seek">
              <p:cTn id="294" restart="whenNotActive" fill="hold" evtFilter="cancelBubble" nodeType="interactiveSeq">
                <p:stCondLst>
                  <p:cond evt="onClick" delay="0">
                    <p:tgtEl>
                      <p:spTgt spid="16"/>
                    </p:tgtEl>
                  </p:cond>
                </p:stCondLst>
                <p:endSync evt="end" delay="0">
                  <p:rtn val="all"/>
                </p:endSync>
                <p:childTnLst>
                  <p:par>
                    <p:cTn id="295" fill="hold">
                      <p:stCondLst>
                        <p:cond delay="0"/>
                      </p:stCondLst>
                      <p:childTnLst>
                        <p:par>
                          <p:cTn id="296" fill="hold">
                            <p:stCondLst>
                              <p:cond delay="0"/>
                            </p:stCondLst>
                            <p:childTnLst>
                              <p:par>
                                <p:cTn id="297" presetID="1" presetClass="emph" presetSubtype="2" fill="hold" nodeType="clickEffect">
                                  <p:stCondLst>
                                    <p:cond delay="0"/>
                                  </p:stCondLst>
                                  <p:childTnLst>
                                    <p:animClr clrSpc="rgb" dir="cw">
                                      <p:cBhvr>
                                        <p:cTn id="298" dur="1000" fill="hold"/>
                                        <p:tgtEl>
                                          <p:spTgt spid="16"/>
                                        </p:tgtEl>
                                        <p:attrNameLst>
                                          <p:attrName>fillcolor</p:attrName>
                                        </p:attrNameLst>
                                      </p:cBhvr>
                                      <p:to>
                                        <a:srgbClr val="FFFF00"/>
                                      </p:to>
                                    </p:animClr>
                                    <p:set>
                                      <p:cBhvr>
                                        <p:cTn id="299" dur="1000" fill="hold"/>
                                        <p:tgtEl>
                                          <p:spTgt spid="16"/>
                                        </p:tgtEl>
                                        <p:attrNameLst>
                                          <p:attrName>fill.type</p:attrName>
                                        </p:attrNameLst>
                                      </p:cBhvr>
                                      <p:to>
                                        <p:strVal val="solid"/>
                                      </p:to>
                                    </p:set>
                                    <p:set>
                                      <p:cBhvr>
                                        <p:cTn id="300" dur="1000" fill="hold"/>
                                        <p:tgtEl>
                                          <p:spTgt spid="16"/>
                                        </p:tgtEl>
                                        <p:attrNameLst>
                                          <p:attrName>fill.on</p:attrName>
                                        </p:attrNameLst>
                                      </p:cBhvr>
                                      <p:to>
                                        <p:strVal val="true"/>
                                      </p:to>
                                    </p:set>
                                  </p:childTnLst>
                                </p:cTn>
                              </p:par>
                              <p:par>
                                <p:cTn id="301" presetID="1" presetClass="exit" presetSubtype="0" fill="hold" nodeType="withEffect">
                                  <p:stCondLst>
                                    <p:cond delay="0"/>
                                  </p:stCondLst>
                                  <p:childTnLst>
                                    <p:set>
                                      <p:cBhvr>
                                        <p:cTn id="302" dur="1" fill="hold">
                                          <p:stCondLst>
                                            <p:cond delay="0"/>
                                          </p:stCondLst>
                                        </p:cTn>
                                        <p:tgtEl>
                                          <p:spTgt spid="79"/>
                                        </p:tgtEl>
                                        <p:attrNameLst>
                                          <p:attrName>style.visibility</p:attrName>
                                        </p:attrNameLst>
                                      </p:cBhvr>
                                      <p:to>
                                        <p:strVal val="hidden"/>
                                      </p:to>
                                    </p:set>
                                  </p:childTnLst>
                                </p:cTn>
                              </p:par>
                              <p:par>
                                <p:cTn id="303" presetID="1" presetClass="entr" presetSubtype="0" fill="hold" nodeType="withEffect">
                                  <p:stCondLst>
                                    <p:cond delay="0"/>
                                  </p:stCondLst>
                                  <p:childTnLst>
                                    <p:set>
                                      <p:cBhvr>
                                        <p:cTn id="304" dur="1" fill="hold">
                                          <p:stCondLst>
                                            <p:cond delay="0"/>
                                          </p:stCondLst>
                                        </p:cTn>
                                        <p:tgtEl>
                                          <p:spTgt spid="8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05" restart="whenNotActive" fill="hold" evtFilter="cancelBubble" nodeType="interactiveSeq">
                <p:stCondLst>
                  <p:cond evt="onClick" delay="0">
                    <p:tgtEl>
                      <p:spTgt spid="84"/>
                    </p:tgtEl>
                  </p:cond>
                </p:stCondLst>
                <p:endSync evt="end" delay="0">
                  <p:rtn val="all"/>
                </p:endSync>
                <p:childTnLst>
                  <p:par>
                    <p:cTn id="306" fill="hold">
                      <p:stCondLst>
                        <p:cond delay="0"/>
                      </p:stCondLst>
                      <p:childTnLst>
                        <p:par>
                          <p:cTn id="307" fill="hold">
                            <p:stCondLst>
                              <p:cond delay="0"/>
                            </p:stCondLst>
                            <p:childTnLst>
                              <p:par>
                                <p:cTn id="308" presetID="8" presetClass="emph" presetSubtype="0" fill="hold" nodeType="clickEffect">
                                  <p:stCondLst>
                                    <p:cond delay="0"/>
                                  </p:stCondLst>
                                  <p:childTnLst>
                                    <p:animRot by="60600000">
                                      <p:cBhvr>
                                        <p:cTn id="309" dur="1000" fill="hold"/>
                                        <p:tgtEl>
                                          <p:spTgt spid="84"/>
                                        </p:tgtEl>
                                        <p:attrNameLst>
                                          <p:attrName>r</p:attrName>
                                        </p:attrNameLst>
                                      </p:cBhvr>
                                    </p:animRot>
                                  </p:childTnLst>
                                </p:cTn>
                              </p:par>
                            </p:childTnLst>
                          </p:cTn>
                        </p:par>
                        <p:par>
                          <p:cTn id="310" fill="hold">
                            <p:stCondLst>
                              <p:cond delay="1000"/>
                            </p:stCondLst>
                            <p:childTnLst>
                              <p:par>
                                <p:cTn id="311" presetID="1" presetClass="emph" presetSubtype="2" fill="hold" nodeType="afterEffect">
                                  <p:stCondLst>
                                    <p:cond delay="0"/>
                                  </p:stCondLst>
                                  <p:childTnLst>
                                    <p:animClr clrSpc="rgb" dir="cw">
                                      <p:cBhvr>
                                        <p:cTn id="312" dur="1000" fill="hold"/>
                                        <p:tgtEl>
                                          <p:spTgt spid="24"/>
                                        </p:tgtEl>
                                        <p:attrNameLst>
                                          <p:attrName>fillcolor</p:attrName>
                                        </p:attrNameLst>
                                      </p:cBhvr>
                                      <p:to>
                                        <a:srgbClr val="FF3300"/>
                                      </p:to>
                                    </p:animClr>
                                    <p:set>
                                      <p:cBhvr>
                                        <p:cTn id="313" dur="1000" fill="hold"/>
                                        <p:tgtEl>
                                          <p:spTgt spid="24"/>
                                        </p:tgtEl>
                                        <p:attrNameLst>
                                          <p:attrName>fill.type</p:attrName>
                                        </p:attrNameLst>
                                      </p:cBhvr>
                                      <p:to>
                                        <p:strVal val="solid"/>
                                      </p:to>
                                    </p:set>
                                    <p:set>
                                      <p:cBhvr>
                                        <p:cTn id="314" dur="1000" fill="hold"/>
                                        <p:tgtEl>
                                          <p:spTgt spid="24"/>
                                        </p:tgtEl>
                                        <p:attrNameLst>
                                          <p:attrName>fill.on</p:attrName>
                                        </p:attrNameLst>
                                      </p:cBhvr>
                                      <p:to>
                                        <p:strVal val="true"/>
                                      </p:to>
                                    </p:set>
                                  </p:childTnLst>
                                </p:cTn>
                              </p:par>
                            </p:childTnLst>
                          </p:cTn>
                        </p:par>
                      </p:childTnLst>
                    </p:cTn>
                  </p:par>
                </p:childTnLst>
              </p:cTn>
              <p:nextCondLst>
                <p:cond evt="onClick" delay="0">
                  <p:tgtEl>
                    <p:spTgt spid="84"/>
                  </p:tgtEl>
                </p:cond>
              </p:nextCondLst>
            </p:seq>
            <p:seq concurrent="1" nextAc="seek">
              <p:cTn id="315" restart="whenNotActive" fill="hold" evtFilter="cancelBubble" nodeType="interactiveSeq">
                <p:stCondLst>
                  <p:cond evt="onClick" delay="0">
                    <p:tgtEl>
                      <p:spTgt spid="24"/>
                    </p:tgtEl>
                  </p:cond>
                </p:stCondLst>
                <p:endSync evt="end" delay="0">
                  <p:rtn val="all"/>
                </p:endSync>
                <p:childTnLst>
                  <p:par>
                    <p:cTn id="316" fill="hold">
                      <p:stCondLst>
                        <p:cond delay="0"/>
                      </p:stCondLst>
                      <p:childTnLst>
                        <p:par>
                          <p:cTn id="317" fill="hold">
                            <p:stCondLst>
                              <p:cond delay="0"/>
                            </p:stCondLst>
                            <p:childTnLst>
                              <p:par>
                                <p:cTn id="318" presetID="1" presetClass="emph" presetSubtype="2" fill="hold" nodeType="clickEffect">
                                  <p:stCondLst>
                                    <p:cond delay="0"/>
                                  </p:stCondLst>
                                  <p:childTnLst>
                                    <p:animClr clrSpc="rgb" dir="cw">
                                      <p:cBhvr>
                                        <p:cTn id="319" dur="1000" fill="hold"/>
                                        <p:tgtEl>
                                          <p:spTgt spid="24"/>
                                        </p:tgtEl>
                                        <p:attrNameLst>
                                          <p:attrName>fillcolor</p:attrName>
                                        </p:attrNameLst>
                                      </p:cBhvr>
                                      <p:to>
                                        <a:srgbClr val="FFFF00"/>
                                      </p:to>
                                    </p:animClr>
                                    <p:set>
                                      <p:cBhvr>
                                        <p:cTn id="320" dur="1000" fill="hold"/>
                                        <p:tgtEl>
                                          <p:spTgt spid="24"/>
                                        </p:tgtEl>
                                        <p:attrNameLst>
                                          <p:attrName>fill.type</p:attrName>
                                        </p:attrNameLst>
                                      </p:cBhvr>
                                      <p:to>
                                        <p:strVal val="solid"/>
                                      </p:to>
                                    </p:set>
                                    <p:set>
                                      <p:cBhvr>
                                        <p:cTn id="321" dur="1000" fill="hold"/>
                                        <p:tgtEl>
                                          <p:spTgt spid="24"/>
                                        </p:tgtEl>
                                        <p:attrNameLst>
                                          <p:attrName>fill.on</p:attrName>
                                        </p:attrNameLst>
                                      </p:cBhvr>
                                      <p:to>
                                        <p:strVal val="true"/>
                                      </p:to>
                                    </p:set>
                                  </p:childTnLst>
                                </p:cTn>
                              </p:par>
                              <p:par>
                                <p:cTn id="322" presetID="1" presetClass="exit" presetSubtype="0" fill="hold" nodeType="withEffect">
                                  <p:stCondLst>
                                    <p:cond delay="0"/>
                                  </p:stCondLst>
                                  <p:childTnLst>
                                    <p:set>
                                      <p:cBhvr>
                                        <p:cTn id="323" dur="1" fill="hold">
                                          <p:stCondLst>
                                            <p:cond delay="0"/>
                                          </p:stCondLst>
                                        </p:cTn>
                                        <p:tgtEl>
                                          <p:spTgt spid="84"/>
                                        </p:tgtEl>
                                        <p:attrNameLst>
                                          <p:attrName>style.visibility</p:attrName>
                                        </p:attrNameLst>
                                      </p:cBhvr>
                                      <p:to>
                                        <p:strVal val="hidden"/>
                                      </p:to>
                                    </p:set>
                                  </p:childTnLst>
                                </p:cTn>
                              </p:par>
                              <p:par>
                                <p:cTn id="324" presetID="1" presetClass="entr" presetSubtype="0" fill="hold" nodeType="withEffect">
                                  <p:stCondLst>
                                    <p:cond delay="0"/>
                                  </p:stCondLst>
                                  <p:childTnLst>
                                    <p:set>
                                      <p:cBhvr>
                                        <p:cTn id="325" dur="1" fill="hold">
                                          <p:stCondLst>
                                            <p:cond delay="0"/>
                                          </p:stCondLst>
                                        </p:cTn>
                                        <p:tgtEl>
                                          <p:spTgt spid="8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326" restart="whenNotActive" fill="hold" evtFilter="cancelBubble" nodeType="interactiveSeq">
                <p:stCondLst>
                  <p:cond evt="onClick" delay="0">
                    <p:tgtEl>
                      <p:spTgt spid="89"/>
                    </p:tgtEl>
                  </p:cond>
                </p:stCondLst>
                <p:endSync evt="end" delay="0">
                  <p:rtn val="all"/>
                </p:endSync>
                <p:childTnLst>
                  <p:par>
                    <p:cTn id="327" fill="hold">
                      <p:stCondLst>
                        <p:cond delay="0"/>
                      </p:stCondLst>
                      <p:childTnLst>
                        <p:par>
                          <p:cTn id="328" fill="hold">
                            <p:stCondLst>
                              <p:cond delay="0"/>
                            </p:stCondLst>
                            <p:childTnLst>
                              <p:par>
                                <p:cTn id="329" presetID="8" presetClass="emph" presetSubtype="0" fill="hold" nodeType="clickEffect">
                                  <p:stCondLst>
                                    <p:cond delay="0"/>
                                  </p:stCondLst>
                                  <p:childTnLst>
                                    <p:animRot by="45900000">
                                      <p:cBhvr>
                                        <p:cTn id="330" dur="1000" fill="hold"/>
                                        <p:tgtEl>
                                          <p:spTgt spid="89"/>
                                        </p:tgtEl>
                                        <p:attrNameLst>
                                          <p:attrName>r</p:attrName>
                                        </p:attrNameLst>
                                      </p:cBhvr>
                                    </p:animRot>
                                  </p:childTnLst>
                                </p:cTn>
                              </p:par>
                            </p:childTnLst>
                          </p:cTn>
                        </p:par>
                        <p:par>
                          <p:cTn id="331" fill="hold">
                            <p:stCondLst>
                              <p:cond delay="1000"/>
                            </p:stCondLst>
                            <p:childTnLst>
                              <p:par>
                                <p:cTn id="332" presetID="1" presetClass="emph" presetSubtype="2" fill="hold" nodeType="afterEffect">
                                  <p:stCondLst>
                                    <p:cond delay="0"/>
                                  </p:stCondLst>
                                  <p:childTnLst>
                                    <p:animClr clrSpc="rgb" dir="cw">
                                      <p:cBhvr>
                                        <p:cTn id="333" dur="1000" fill="hold"/>
                                        <p:tgtEl>
                                          <p:spTgt spid="21"/>
                                        </p:tgtEl>
                                        <p:attrNameLst>
                                          <p:attrName>fillcolor</p:attrName>
                                        </p:attrNameLst>
                                      </p:cBhvr>
                                      <p:to>
                                        <a:srgbClr val="FF3300"/>
                                      </p:to>
                                    </p:animClr>
                                    <p:set>
                                      <p:cBhvr>
                                        <p:cTn id="334" dur="1000" fill="hold"/>
                                        <p:tgtEl>
                                          <p:spTgt spid="21"/>
                                        </p:tgtEl>
                                        <p:attrNameLst>
                                          <p:attrName>fill.type</p:attrName>
                                        </p:attrNameLst>
                                      </p:cBhvr>
                                      <p:to>
                                        <p:strVal val="solid"/>
                                      </p:to>
                                    </p:set>
                                    <p:set>
                                      <p:cBhvr>
                                        <p:cTn id="335" dur="1000" fill="hold"/>
                                        <p:tgtEl>
                                          <p:spTgt spid="21"/>
                                        </p:tgtEl>
                                        <p:attrNameLst>
                                          <p:attrName>fill.on</p:attrName>
                                        </p:attrNameLst>
                                      </p:cBhvr>
                                      <p:to>
                                        <p:strVal val="true"/>
                                      </p:to>
                                    </p:set>
                                  </p:childTnLst>
                                </p:cTn>
                              </p:par>
                            </p:childTnLst>
                          </p:cTn>
                        </p:par>
                      </p:childTnLst>
                    </p:cTn>
                  </p:par>
                </p:childTnLst>
              </p:cTn>
              <p:nextCondLst>
                <p:cond evt="onClick" delay="0">
                  <p:tgtEl>
                    <p:spTgt spid="89"/>
                  </p:tgtEl>
                </p:cond>
              </p:nextCondLst>
            </p:seq>
            <p:seq concurrent="1" nextAc="seek">
              <p:cTn id="336" restart="whenNotActive" fill="hold" evtFilter="cancelBubble" nodeType="interactiveSeq">
                <p:stCondLst>
                  <p:cond evt="onClick" delay="0">
                    <p:tgtEl>
                      <p:spTgt spid="21"/>
                    </p:tgtEl>
                  </p:cond>
                </p:stCondLst>
                <p:endSync evt="end" delay="0">
                  <p:rtn val="all"/>
                </p:endSync>
                <p:childTnLst>
                  <p:par>
                    <p:cTn id="337" fill="hold">
                      <p:stCondLst>
                        <p:cond delay="0"/>
                      </p:stCondLst>
                      <p:childTnLst>
                        <p:par>
                          <p:cTn id="338" fill="hold">
                            <p:stCondLst>
                              <p:cond delay="0"/>
                            </p:stCondLst>
                            <p:childTnLst>
                              <p:par>
                                <p:cTn id="339" presetID="1" presetClass="emph" presetSubtype="2" fill="hold" nodeType="clickEffect">
                                  <p:stCondLst>
                                    <p:cond delay="0"/>
                                  </p:stCondLst>
                                  <p:childTnLst>
                                    <p:animClr clrSpc="rgb" dir="cw">
                                      <p:cBhvr>
                                        <p:cTn id="340" dur="1000" fill="hold"/>
                                        <p:tgtEl>
                                          <p:spTgt spid="21"/>
                                        </p:tgtEl>
                                        <p:attrNameLst>
                                          <p:attrName>fillcolor</p:attrName>
                                        </p:attrNameLst>
                                      </p:cBhvr>
                                      <p:to>
                                        <a:srgbClr val="FFFF00"/>
                                      </p:to>
                                    </p:animClr>
                                    <p:set>
                                      <p:cBhvr>
                                        <p:cTn id="341" dur="1000" fill="hold"/>
                                        <p:tgtEl>
                                          <p:spTgt spid="21"/>
                                        </p:tgtEl>
                                        <p:attrNameLst>
                                          <p:attrName>fill.type</p:attrName>
                                        </p:attrNameLst>
                                      </p:cBhvr>
                                      <p:to>
                                        <p:strVal val="solid"/>
                                      </p:to>
                                    </p:set>
                                    <p:set>
                                      <p:cBhvr>
                                        <p:cTn id="342" dur="1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611560" y="1556792"/>
            <a:ext cx="7992888" cy="4824536"/>
          </a:xfrm>
          <a:prstGeom prst="roundRect">
            <a:avLst/>
          </a:prstGeom>
          <a:solidFill>
            <a:srgbClr val="FFFF00"/>
          </a:solidFill>
          <a:ln w="47625">
            <a:solidFill>
              <a:srgbClr val="0070C0"/>
            </a:solidFill>
          </a:ln>
          <a:scene3d>
            <a:camera prst="orthographicFront"/>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rPr>
              <a:t>Общероссийское движение «Готов к труду и обороне» — программа физкультурной подготовки, существовавшая в нашей стране с 1931 по 1991 год и охватывающая население в возрасте от 10 до 60 лет. С ликвидацией Советского Союза комплекс ГТО прекратил свое существование. С 2014 года происходит возрождение комплекса в условиях современной России.</a:t>
            </a:r>
            <a:br>
              <a:rPr lang="ru-RU" sz="2400" dirty="0" smtClean="0">
                <a:solidFill>
                  <a:srgbClr val="002060"/>
                </a:solidFill>
              </a:rPr>
            </a:br>
            <a:r>
              <a:rPr lang="ru-RU" sz="2400" dirty="0" smtClean="0">
                <a:solidFill>
                  <a:srgbClr val="002060"/>
                </a:solidFill>
              </a:rPr>
              <a:t>Современный комплекс «Готов к труду и обороне» (ГТО) — полноценная программная и нормативная основа физического воспитания населения страны, нацеленная на развитие массового спорта и оздоровление нации.</a:t>
            </a:r>
            <a:endParaRPr lang="ru-RU" sz="2400" dirty="0">
              <a:solidFill>
                <a:srgbClr val="002060"/>
              </a:solidFill>
            </a:endParaRPr>
          </a:p>
        </p:txBody>
      </p:sp>
      <p:sp>
        <p:nvSpPr>
          <p:cNvPr id="9" name="Управляющая кнопка: домой 8">
            <a:hlinkClick r:id="rId3" action="ppaction://hlinksldjump" highlightClick="1"/>
          </p:cNvPr>
          <p:cNvSpPr/>
          <p:nvPr/>
        </p:nvSpPr>
        <p:spPr>
          <a:xfrm>
            <a:off x="8143900" y="6000768"/>
            <a:ext cx="642942" cy="714380"/>
          </a:xfrm>
          <a:prstGeom prst="actionButtonHome">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714348" y="642918"/>
            <a:ext cx="6500858" cy="830997"/>
          </a:xfrm>
          <a:prstGeom prst="rect">
            <a:avLst/>
          </a:prstGeom>
          <a:noFill/>
        </p:spPr>
        <p:txBody>
          <a:bodyPr wrap="square" rtlCol="0">
            <a:spAutoFit/>
          </a:bodyPr>
          <a:lstStyle/>
          <a:p>
            <a:pPr algn="just"/>
            <a:endParaRPr lang="ru-RU" sz="2400" b="1" dirty="0" smtClean="0"/>
          </a:p>
          <a:p>
            <a:pPr marL="457200" indent="-457200" algn="just">
              <a:buAutoNum type="arabicParenR"/>
            </a:pPr>
            <a:endParaRPr lang="ru-RU" sz="2400" b="1" dirty="0"/>
          </a:p>
        </p:txBody>
      </p:sp>
      <p:sp>
        <p:nvSpPr>
          <p:cNvPr id="15" name="Скругленный прямоугольник 14"/>
          <p:cNvSpPr/>
          <p:nvPr/>
        </p:nvSpPr>
        <p:spPr>
          <a:xfrm>
            <a:off x="827584" y="332656"/>
            <a:ext cx="7488832" cy="1008112"/>
          </a:xfrm>
          <a:prstGeom prst="roundRect">
            <a:avLst/>
          </a:prstGeom>
          <a:solidFill>
            <a:srgbClr val="0070C0"/>
          </a:solidFill>
          <a:ln>
            <a:solidFill>
              <a:srgbClr val="00206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Что такое комплекс ГТО?</a:t>
            </a:r>
            <a:endParaRPr lang="ru-RU" sz="4000" b="1" dirty="0"/>
          </a:p>
        </p:txBody>
      </p:sp>
      <p:pic>
        <p:nvPicPr>
          <p:cNvPr id="3074" name="Picture 2" descr="C:\Users\Саглай\Desktop\урок ГТО (1)\gold5.png"/>
          <p:cNvPicPr>
            <a:picLocks noChangeAspect="1" noChangeArrowheads="1"/>
          </p:cNvPicPr>
          <p:nvPr/>
        </p:nvPicPr>
        <p:blipFill>
          <a:blip r:embed="rId4" cstate="print"/>
          <a:srcRect/>
          <a:stretch>
            <a:fillRect/>
          </a:stretch>
        </p:blipFill>
        <p:spPr bwMode="auto">
          <a:xfrm>
            <a:off x="7308304" y="332656"/>
            <a:ext cx="936104" cy="936104"/>
          </a:xfrm>
          <a:prstGeom prst="rect">
            <a:avLst/>
          </a:prstGeom>
          <a:noFill/>
        </p:spPr>
      </p:pic>
    </p:spTree>
  </p:cSld>
  <p:clrMapOvr>
    <a:masterClrMapping/>
  </p:clrMapOvr>
  <p:transition spd="med" advClick="0">
    <p:blinds dir="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chemeClr val="accent2"/>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53"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blinds(horizontal)">
                                      <p:cBhvr>
                                        <p:cTn id="16" dur="500"/>
                                        <p:tgtEl>
                                          <p:spTgt spid="3074"/>
                                        </p:tgtEl>
                                      </p:cBhvr>
                                    </p:animEffect>
                                  </p:childTnLst>
                                </p:cTn>
                              </p:par>
                            </p:childTnLst>
                          </p:cTn>
                        </p:par>
                      </p:childTnLst>
                    </p:cTn>
                  </p:par>
                </p:childTnLst>
              </p:cTn>
              <p:nextCondLst>
                <p:cond evt="onClick" delay="0">
                  <p:tgtEl>
                    <p:spTgt spid="15"/>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TotalTime>
  <Words>1372</Words>
  <Application>Microsoft Office PowerPoint</Application>
  <PresentationFormat>Экран (4:3)</PresentationFormat>
  <Paragraphs>136</Paragraphs>
  <Slides>24</Slides>
  <Notes>21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24</vt:i4>
      </vt:variant>
    </vt:vector>
  </HeadingPairs>
  <TitlesOfParts>
    <vt:vector size="27" baseType="lpstr">
      <vt:lpstr>Arial</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Пользователь Windows</cp:lastModifiedBy>
  <cp:revision>173</cp:revision>
  <dcterms:created xsi:type="dcterms:W3CDTF">2016-11-18T14:12:19Z</dcterms:created>
  <dcterms:modified xsi:type="dcterms:W3CDTF">2019-10-30T11:28:51Z</dcterms:modified>
</cp:coreProperties>
</file>